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3"/>
  </p:notesMasterIdLst>
  <p:sldIdLst>
    <p:sldId id="256" r:id="rId2"/>
    <p:sldId id="257" r:id="rId3"/>
    <p:sldId id="258" r:id="rId4"/>
    <p:sldId id="269" r:id="rId5"/>
    <p:sldId id="279" r:id="rId6"/>
    <p:sldId id="275" r:id="rId7"/>
    <p:sldId id="276" r:id="rId8"/>
    <p:sldId id="277" r:id="rId9"/>
    <p:sldId id="282" r:id="rId10"/>
    <p:sldId id="278" r:id="rId11"/>
    <p:sldId id="322" r:id="rId12"/>
    <p:sldId id="321" r:id="rId13"/>
    <p:sldId id="265" r:id="rId14"/>
    <p:sldId id="284" r:id="rId15"/>
    <p:sldId id="285" r:id="rId16"/>
    <p:sldId id="286" r:id="rId17"/>
    <p:sldId id="287" r:id="rId18"/>
    <p:sldId id="288" r:id="rId19"/>
    <p:sldId id="289" r:id="rId20"/>
    <p:sldId id="290" r:id="rId21"/>
    <p:sldId id="291" r:id="rId22"/>
    <p:sldId id="292" r:id="rId23"/>
    <p:sldId id="333" r:id="rId24"/>
    <p:sldId id="293" r:id="rId25"/>
    <p:sldId id="294" r:id="rId26"/>
    <p:sldId id="295" r:id="rId27"/>
    <p:sldId id="296" r:id="rId28"/>
    <p:sldId id="347" r:id="rId29"/>
    <p:sldId id="317" r:id="rId30"/>
    <p:sldId id="297" r:id="rId31"/>
    <p:sldId id="298" r:id="rId32"/>
    <p:sldId id="299" r:id="rId33"/>
    <p:sldId id="300" r:id="rId34"/>
    <p:sldId id="301" r:id="rId35"/>
    <p:sldId id="302" r:id="rId36"/>
    <p:sldId id="303" r:id="rId37"/>
    <p:sldId id="334" r:id="rId38"/>
    <p:sldId id="259" r:id="rId39"/>
    <p:sldId id="274" r:id="rId40"/>
    <p:sldId id="316" r:id="rId41"/>
    <p:sldId id="280" r:id="rId42"/>
    <p:sldId id="281" r:id="rId43"/>
    <p:sldId id="273" r:id="rId44"/>
    <p:sldId id="318" r:id="rId45"/>
    <p:sldId id="319" r:id="rId46"/>
    <p:sldId id="320" r:id="rId47"/>
    <p:sldId id="340" r:id="rId48"/>
    <p:sldId id="335" r:id="rId49"/>
    <p:sldId id="336" r:id="rId50"/>
    <p:sldId id="339" r:id="rId51"/>
    <p:sldId id="337" r:id="rId52"/>
    <p:sldId id="338" r:id="rId53"/>
    <p:sldId id="315" r:id="rId54"/>
    <p:sldId id="341" r:id="rId55"/>
    <p:sldId id="342" r:id="rId56"/>
    <p:sldId id="343" r:id="rId57"/>
    <p:sldId id="344" r:id="rId58"/>
    <p:sldId id="345" r:id="rId59"/>
    <p:sldId id="346" r:id="rId60"/>
    <p:sldId id="348" r:id="rId61"/>
    <p:sldId id="349" r:id="rId62"/>
    <p:sldId id="310" r:id="rId63"/>
    <p:sldId id="311" r:id="rId64"/>
    <p:sldId id="313" r:id="rId65"/>
    <p:sldId id="312" r:id="rId66"/>
    <p:sldId id="314" r:id="rId67"/>
    <p:sldId id="326" r:id="rId68"/>
    <p:sldId id="328" r:id="rId69"/>
    <p:sldId id="329" r:id="rId70"/>
    <p:sldId id="330" r:id="rId71"/>
    <p:sldId id="331" r:id="rId72"/>
    <p:sldId id="332" r:id="rId73"/>
    <p:sldId id="325" r:id="rId74"/>
    <p:sldId id="324" r:id="rId75"/>
    <p:sldId id="323" r:id="rId76"/>
    <p:sldId id="304" r:id="rId77"/>
    <p:sldId id="305" r:id="rId78"/>
    <p:sldId id="306" r:id="rId79"/>
    <p:sldId id="307" r:id="rId80"/>
    <p:sldId id="308" r:id="rId81"/>
    <p:sldId id="309" r:id="rId8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8"/>
    <p:restoredTop sz="94666"/>
  </p:normalViewPr>
  <p:slideViewPr>
    <p:cSldViewPr snapToGrid="0" snapToObjects="1">
      <p:cViewPr varScale="1">
        <p:scale>
          <a:sx n="102" d="100"/>
          <a:sy n="102" d="100"/>
        </p:scale>
        <p:origin x="4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notesMaster" Target="notesMasters/notesMaster1.xml"/><Relationship Id="rId84" Type="http://schemas.openxmlformats.org/officeDocument/2006/relationships/presProps" Target="presProps.xml"/><Relationship Id="rId85" Type="http://schemas.openxmlformats.org/officeDocument/2006/relationships/viewProps" Target="viewProps.xml"/><Relationship Id="rId86" Type="http://schemas.openxmlformats.org/officeDocument/2006/relationships/theme" Target="theme/theme1.xml"/><Relationship Id="rId87"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ax="1600" units="cm"/>
          <inkml:channel name="Y" type="integer" max="900" units="cm"/>
          <inkml:channel name="T" type="integer" max="2.14748E9" units="dev"/>
        </inkml:traceFormat>
        <inkml:channelProperties>
          <inkml:channelProperty channel="X" name="resolution" value="28.36879" units="1/cm"/>
          <inkml:channelProperty channel="Y" name="resolution" value="28.30189" units="1/cm"/>
          <inkml:channelProperty channel="T" name="resolution" value="1" units="1/dev"/>
        </inkml:channelProperties>
      </inkml:inkSource>
      <inkml:timestamp xml:id="ts0" timeString="2015-06-14T03:35:58.032"/>
    </inkml:context>
    <inkml:brush xml:id="br0">
      <inkml:brushProperty name="width" value="0.05292" units="cm"/>
      <inkml:brushProperty name="height" value="0.05292" units="cm"/>
      <inkml:brushProperty name="color" value="#FF0000"/>
    </inkml:brush>
  </inkml:definitions>
  <inkml:trace contextRef="#ctx0" brushRef="#br0">13102 9271 0</inkml:trace>
</inkml:ink>
</file>

<file path=ppt/ink/ink2.xml><?xml version="1.0" encoding="utf-8"?>
<inkml:ink xmlns:inkml="http://www.w3.org/2003/InkML">
  <inkml:definitions>
    <inkml:context xml:id="ctx0">
      <inkml:inkSource xml:id="inkSrc0">
        <inkml:traceFormat>
          <inkml:channel name="X" type="integer" max="1600" units="cm"/>
          <inkml:channel name="Y" type="integer" max="900" units="cm"/>
          <inkml:channel name="T" type="integer" max="2.14748E9" units="dev"/>
        </inkml:traceFormat>
        <inkml:channelProperties>
          <inkml:channelProperty channel="X" name="resolution" value="28.36879" units="1/cm"/>
          <inkml:channelProperty channel="Y" name="resolution" value="28.30189" units="1/cm"/>
          <inkml:channelProperty channel="T" name="resolution" value="1" units="1/dev"/>
        </inkml:channelProperties>
      </inkml:inkSource>
      <inkml:timestamp xml:id="ts0" timeString="2015-06-14T03:35:58.032"/>
    </inkml:context>
    <inkml:brush xml:id="br0">
      <inkml:brushProperty name="width" value="0.05292" units="cm"/>
      <inkml:brushProperty name="height" value="0.05292" units="cm"/>
      <inkml:brushProperty name="color" value="#FF0000"/>
    </inkml:brush>
  </inkml:definitions>
  <inkml:trace contextRef="#ctx0" brushRef="#br0">13102 9271 0</inkml:trace>
</inkml:ink>
</file>

<file path=ppt/ink/ink3.xml><?xml version="1.0" encoding="utf-8"?>
<inkml:ink xmlns:inkml="http://www.w3.org/2003/InkML">
  <inkml:definitions>
    <inkml:context xml:id="ctx0">
      <inkml:inkSource xml:id="inkSrc0">
        <inkml:traceFormat>
          <inkml:channel name="X" type="integer" max="1600" units="cm"/>
          <inkml:channel name="Y" type="integer" max="900" units="cm"/>
          <inkml:channel name="T" type="integer" max="2.14748E9" units="dev"/>
        </inkml:traceFormat>
        <inkml:channelProperties>
          <inkml:channelProperty channel="X" name="resolution" value="28.36879" units="1/cm"/>
          <inkml:channelProperty channel="Y" name="resolution" value="28.30189" units="1/cm"/>
          <inkml:channelProperty channel="T" name="resolution" value="1" units="1/dev"/>
        </inkml:channelProperties>
      </inkml:inkSource>
      <inkml:timestamp xml:id="ts0" timeString="2015-06-14T03:35:58.032"/>
    </inkml:context>
    <inkml:brush xml:id="br0">
      <inkml:brushProperty name="width" value="0.05292" units="cm"/>
      <inkml:brushProperty name="height" value="0.05292" units="cm"/>
      <inkml:brushProperty name="color" value="#FF0000"/>
    </inkml:brush>
  </inkml:definitions>
  <inkml:trace contextRef="#ctx0" brushRef="#br0">13102 9271 0</inkml:trace>
</inkml:ink>
</file>

<file path=ppt/media/image1.jpg>
</file>

<file path=ppt/media/image10.png>
</file>

<file path=ppt/media/image11.png>
</file>

<file path=ppt/media/image12.png>
</file>

<file path=ppt/media/image13.tiff>
</file>

<file path=ppt/media/image14.tiff>
</file>

<file path=ppt/media/image15.tiff>
</file>

<file path=ppt/media/image16.tiff>
</file>

<file path=ppt/media/image17.tiff>
</file>

<file path=ppt/media/image18.tiff>
</file>

<file path=ppt/media/image19.tiff>
</file>

<file path=ppt/media/image2.tiff>
</file>

<file path=ppt/media/image20.tiff>
</file>

<file path=ppt/media/image21.tiff>
</file>

<file path=ppt/media/image22.tiff>
</file>

<file path=ppt/media/image23.tiff>
</file>

<file path=ppt/media/image3.tiff>
</file>

<file path=ppt/media/image4.tiff>
</file>

<file path=ppt/media/image5.tiff>
</file>

<file path=ppt/media/image6.tiff>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AD55D2-2603-D548-AD4F-E5BC3DC28E5B}" type="datetimeFigureOut">
              <a:rPr kumimoji="1" lang="zh-CN" altLang="en-US" smtClean="0"/>
              <a:t>15/10/1</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7DB115-0572-7542-A8C8-163DFE29D153}" type="slidenum">
              <a:rPr kumimoji="1" lang="zh-CN" altLang="en-US" smtClean="0"/>
              <a:t>‹#›</a:t>
            </a:fld>
            <a:endParaRPr kumimoji="1" lang="zh-CN" altLang="en-US"/>
          </a:p>
        </p:txBody>
      </p:sp>
    </p:spTree>
    <p:extLst>
      <p:ext uri="{BB962C8B-B14F-4D97-AF65-F5344CB8AC3E}">
        <p14:creationId xmlns:p14="http://schemas.microsoft.com/office/powerpoint/2010/main" val="9912751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1</a:t>
            </a:fld>
            <a:endParaRPr kumimoji="1" lang="zh-CN" altLang="en-US"/>
          </a:p>
        </p:txBody>
      </p:sp>
    </p:spTree>
    <p:extLst>
      <p:ext uri="{BB962C8B-B14F-4D97-AF65-F5344CB8AC3E}">
        <p14:creationId xmlns:p14="http://schemas.microsoft.com/office/powerpoint/2010/main" val="1827748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58</a:t>
            </a:fld>
            <a:endParaRPr kumimoji="1" lang="zh-CN" altLang="en-US"/>
          </a:p>
        </p:txBody>
      </p:sp>
    </p:spTree>
    <p:extLst>
      <p:ext uri="{BB962C8B-B14F-4D97-AF65-F5344CB8AC3E}">
        <p14:creationId xmlns:p14="http://schemas.microsoft.com/office/powerpoint/2010/main" val="12839373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59</a:t>
            </a:fld>
            <a:endParaRPr kumimoji="1" lang="zh-CN" altLang="en-US"/>
          </a:p>
        </p:txBody>
      </p:sp>
    </p:spTree>
    <p:extLst>
      <p:ext uri="{BB962C8B-B14F-4D97-AF65-F5344CB8AC3E}">
        <p14:creationId xmlns:p14="http://schemas.microsoft.com/office/powerpoint/2010/main" val="1131914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60</a:t>
            </a:fld>
            <a:endParaRPr kumimoji="1" lang="zh-CN" altLang="en-US"/>
          </a:p>
        </p:txBody>
      </p:sp>
    </p:spTree>
    <p:extLst>
      <p:ext uri="{BB962C8B-B14F-4D97-AF65-F5344CB8AC3E}">
        <p14:creationId xmlns:p14="http://schemas.microsoft.com/office/powerpoint/2010/main" val="14194493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61</a:t>
            </a:fld>
            <a:endParaRPr kumimoji="1" lang="zh-CN" altLang="en-US"/>
          </a:p>
        </p:txBody>
      </p:sp>
    </p:spTree>
    <p:extLst>
      <p:ext uri="{BB962C8B-B14F-4D97-AF65-F5344CB8AC3E}">
        <p14:creationId xmlns:p14="http://schemas.microsoft.com/office/powerpoint/2010/main" val="17072834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9</a:t>
            </a:fld>
            <a:endParaRPr kumimoji="1" lang="zh-CN" altLang="en-US"/>
          </a:p>
        </p:txBody>
      </p:sp>
    </p:spTree>
    <p:extLst>
      <p:ext uri="{BB962C8B-B14F-4D97-AF65-F5344CB8AC3E}">
        <p14:creationId xmlns:p14="http://schemas.microsoft.com/office/powerpoint/2010/main" val="8329007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36</a:t>
            </a:fld>
            <a:endParaRPr kumimoji="1" lang="zh-CN" altLang="en-US"/>
          </a:p>
        </p:txBody>
      </p:sp>
    </p:spTree>
    <p:extLst>
      <p:ext uri="{BB962C8B-B14F-4D97-AF65-F5344CB8AC3E}">
        <p14:creationId xmlns:p14="http://schemas.microsoft.com/office/powerpoint/2010/main" val="3730145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37</a:t>
            </a:fld>
            <a:endParaRPr kumimoji="1" lang="zh-CN" altLang="en-US"/>
          </a:p>
        </p:txBody>
      </p:sp>
    </p:spTree>
    <p:extLst>
      <p:ext uri="{BB962C8B-B14F-4D97-AF65-F5344CB8AC3E}">
        <p14:creationId xmlns:p14="http://schemas.microsoft.com/office/powerpoint/2010/main" val="12670078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53</a:t>
            </a:fld>
            <a:endParaRPr kumimoji="1" lang="zh-CN" altLang="en-US"/>
          </a:p>
        </p:txBody>
      </p:sp>
    </p:spTree>
    <p:extLst>
      <p:ext uri="{BB962C8B-B14F-4D97-AF65-F5344CB8AC3E}">
        <p14:creationId xmlns:p14="http://schemas.microsoft.com/office/powerpoint/2010/main" val="2128991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54</a:t>
            </a:fld>
            <a:endParaRPr kumimoji="1" lang="zh-CN" altLang="en-US"/>
          </a:p>
        </p:txBody>
      </p:sp>
    </p:spTree>
    <p:extLst>
      <p:ext uri="{BB962C8B-B14F-4D97-AF65-F5344CB8AC3E}">
        <p14:creationId xmlns:p14="http://schemas.microsoft.com/office/powerpoint/2010/main" val="9307806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55</a:t>
            </a:fld>
            <a:endParaRPr kumimoji="1" lang="zh-CN" altLang="en-US"/>
          </a:p>
        </p:txBody>
      </p:sp>
    </p:spTree>
    <p:extLst>
      <p:ext uri="{BB962C8B-B14F-4D97-AF65-F5344CB8AC3E}">
        <p14:creationId xmlns:p14="http://schemas.microsoft.com/office/powerpoint/2010/main" val="13748615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56</a:t>
            </a:fld>
            <a:endParaRPr kumimoji="1" lang="zh-CN" altLang="en-US"/>
          </a:p>
        </p:txBody>
      </p:sp>
    </p:spTree>
    <p:extLst>
      <p:ext uri="{BB962C8B-B14F-4D97-AF65-F5344CB8AC3E}">
        <p14:creationId xmlns:p14="http://schemas.microsoft.com/office/powerpoint/2010/main" val="121233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507DB115-0572-7542-A8C8-163DFE29D153}" type="slidenum">
              <a:rPr kumimoji="1" lang="zh-CN" altLang="en-US" smtClean="0"/>
              <a:t>57</a:t>
            </a:fld>
            <a:endParaRPr kumimoji="1" lang="zh-CN" altLang="en-US"/>
          </a:p>
        </p:txBody>
      </p:sp>
    </p:spTree>
    <p:extLst>
      <p:ext uri="{BB962C8B-B14F-4D97-AF65-F5344CB8AC3E}">
        <p14:creationId xmlns:p14="http://schemas.microsoft.com/office/powerpoint/2010/main" val="8503913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F78925EC-5316-E944-98E0-8E42413BA2C1}" type="datetime1">
              <a:rPr lang="zh-CN" altLang="en-US" smtClean="0"/>
              <a:t>15/10/1</a:t>
            </a:fld>
            <a:endParaRPr lang="en-US" dirty="0"/>
          </a:p>
        </p:txBody>
      </p:sp>
      <p:sp>
        <p:nvSpPr>
          <p:cNvPr id="5" name="Footer Placeholder 4"/>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7DF8A25C-980F-4447-B8CC-B8D3AAF1E985}" type="datetime1">
              <a:rPr lang="zh-CN" altLang="en-US" smtClean="0"/>
              <a:t>15/10/1</a:t>
            </a:fld>
            <a:endParaRPr lang="en-US" dirty="0"/>
          </a:p>
        </p:txBody>
      </p:sp>
      <p:sp>
        <p:nvSpPr>
          <p:cNvPr id="5" name="Footer Placeholder 4"/>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和文本">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4AF51472-BA91-8D4D-926B-BFC667FE10A3}" type="datetime1">
              <a:rPr lang="zh-CN" altLang="en-US" smtClean="0"/>
              <a:t>15/10/1</a:t>
            </a:fld>
            <a:endParaRPr lang="en-US" dirty="0"/>
          </a:p>
        </p:txBody>
      </p:sp>
      <p:sp>
        <p:nvSpPr>
          <p:cNvPr id="5" name="Footer Placeholder 4"/>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79A135E4-2D27-A14A-8E59-DF328FC559BF}" type="datetime1">
              <a:rPr lang="zh-CN" altLang="en-US" smtClean="0"/>
              <a:t>15/10/1</a:t>
            </a:fld>
            <a:endParaRPr lang="en-US" dirty="0"/>
          </a:p>
        </p:txBody>
      </p:sp>
      <p:sp>
        <p:nvSpPr>
          <p:cNvPr id="5" name="Footer Placeholder 4"/>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ED63D336-0E96-E249-BB22-BBC901B253B8}" type="datetime1">
              <a:rPr lang="zh-CN" altLang="en-US" smtClean="0"/>
              <a:t>15/10/1</a:t>
            </a:fld>
            <a:endParaRPr lang="en-US" dirty="0"/>
          </a:p>
        </p:txBody>
      </p:sp>
      <p:sp>
        <p:nvSpPr>
          <p:cNvPr id="5" name="Footer Placeholder 4"/>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8CFBF2F4-106D-CD42-8900-F8C45BD5354C}" type="datetime1">
              <a:rPr lang="zh-CN" altLang="en-US" smtClean="0"/>
              <a:t>15/10/1</a:t>
            </a:fld>
            <a:endParaRPr lang="en-US" dirty="0"/>
          </a:p>
        </p:txBody>
      </p:sp>
      <p:sp>
        <p:nvSpPr>
          <p:cNvPr id="6" name="Footer Placeholder 5"/>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1097280" y="2582334"/>
            <a:ext cx="4937760" cy="3378200"/>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6217920" y="2582334"/>
            <a:ext cx="4937760" cy="3378200"/>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1E72CA2C-002F-3F46-AE91-645D9FDFF994}" type="datetime1">
              <a:rPr lang="zh-CN" altLang="en-US" smtClean="0"/>
              <a:t>15/10/1</a:t>
            </a:fld>
            <a:endParaRPr lang="en-US" dirty="0"/>
          </a:p>
        </p:txBody>
      </p:sp>
      <p:sp>
        <p:nvSpPr>
          <p:cNvPr id="8" name="Footer Placeholder 7"/>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F531BF23-FA8D-274E-A799-C77846EC3CC4}" type="datetime1">
              <a:rPr lang="zh-CN" altLang="en-US" smtClean="0"/>
              <a:t>15/10/1</a:t>
            </a:fld>
            <a:endParaRPr lang="en-US" dirty="0"/>
          </a:p>
        </p:txBody>
      </p:sp>
      <p:sp>
        <p:nvSpPr>
          <p:cNvPr id="4" name="Footer Placeholder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F3F7586-834E-C641-A343-B97BE5AF38D8}" type="datetime1">
              <a:rPr lang="zh-CN" altLang="en-US" smtClean="0"/>
              <a:t>15/10/1</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1772228C-4789-3247-9725-4684A05B42DB}" type="datetime1">
              <a:rPr lang="zh-CN" altLang="en-US" smtClean="0"/>
              <a:t>15/10/1</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002B7477-21F8-7440-89F6-E88D1436BD7A}" type="datetime1">
              <a:rPr lang="zh-CN" altLang="en-US" smtClean="0"/>
              <a:t>15/10/1</a:t>
            </a:fld>
            <a:endParaRPr lang="en-US" dirty="0"/>
          </a:p>
        </p:txBody>
      </p:sp>
      <p:sp>
        <p:nvSpPr>
          <p:cNvPr id="6" name="Footer Placeholder 5"/>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F91B560-8070-C04B-8DCB-5B7F499D4347}" type="datetime1">
              <a:rPr lang="zh-CN" altLang="en-US" smtClean="0"/>
              <a:t>15/10/1</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customXml" Target="../ink/ink1.xml"/><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customXml" Target="../ink/ink2.xml"/><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customXml" Target="../ink/ink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 Id="rId3" Type="http://schemas.openxmlformats.org/officeDocument/2006/relationships/image" Target="../media/image2.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image" Target="../media/image1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tif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tif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image" Target="../media/image13.tif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image" Target="../media/image14.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image" Target="../media/image15.tif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image" Target="../media/image15.tif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image" Target="../media/image16.tiff"/></Relationships>
</file>

<file path=ppt/slides/_rels/slide49.xml.rels><?xml version="1.0" encoding="UTF-8" standalone="yes"?>
<Relationships xmlns="http://schemas.openxmlformats.org/package/2006/relationships"><Relationship Id="rId3" Type="http://schemas.openxmlformats.org/officeDocument/2006/relationships/image" Target="../media/image17.tiff"/><Relationship Id="rId4" Type="http://schemas.openxmlformats.org/officeDocument/2006/relationships/image" Target="../media/image18.tiff"/><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9.tiff"/><Relationship Id="rId4" Type="http://schemas.openxmlformats.org/officeDocument/2006/relationships/image" Target="../media/image20.tiff"/><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52.xml.rels><?xml version="1.0" encoding="UTF-8" standalone="yes"?>
<Relationships xmlns="http://schemas.openxmlformats.org/package/2006/relationships"><Relationship Id="rId3" Type="http://schemas.openxmlformats.org/officeDocument/2006/relationships/image" Target="../media/image21.tiff"/><Relationship Id="rId4" Type="http://schemas.openxmlformats.org/officeDocument/2006/relationships/image" Target="../media/image22.tiff"/><Relationship Id="rId5" Type="http://schemas.openxmlformats.org/officeDocument/2006/relationships/image" Target="../media/image23.tiff"/><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tif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tif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tif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tif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tiff"/></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tiff"/></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image" Target="../media/image4.tiff"/></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tiff"/></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tiff"/></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image" Target="../media/image7.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9.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8.tiff"/><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pPr algn="r"/>
            <a:r>
              <a:rPr kumimoji="1" lang="en-US" altLang="zh-CN" b="1" dirty="0" smtClean="0">
                <a:latin typeface="Hiragino Sans GB W3" charset="-122"/>
                <a:ea typeface="Hiragino Sans GB W3" charset="-122"/>
                <a:cs typeface="Hiragino Sans GB W3" charset="-122"/>
              </a:rPr>
              <a:t>CMDB</a:t>
            </a:r>
            <a:r>
              <a:rPr kumimoji="1" lang="zh-CN" altLang="en-US" b="1" dirty="0" smtClean="0">
                <a:latin typeface="Hiragino Sans GB W3" charset="-122"/>
                <a:ea typeface="Hiragino Sans GB W3" charset="-122"/>
                <a:cs typeface="Hiragino Sans GB W3" charset="-122"/>
              </a:rPr>
              <a:t>系统核心技术</a:t>
            </a:r>
            <a:br>
              <a:rPr kumimoji="1" lang="zh-CN" altLang="en-US" b="1" dirty="0" smtClean="0">
                <a:latin typeface="Hiragino Sans GB W3" charset="-122"/>
                <a:ea typeface="Hiragino Sans GB W3" charset="-122"/>
                <a:cs typeface="Hiragino Sans GB W3" charset="-122"/>
              </a:rPr>
            </a:br>
            <a:r>
              <a:rPr kumimoji="1" lang="zh-CN" altLang="en-US" b="1" dirty="0" smtClean="0">
                <a:latin typeface="Hiragino Sans GB W3" charset="-122"/>
                <a:ea typeface="Hiragino Sans GB W3" charset="-122"/>
                <a:cs typeface="Hiragino Sans GB W3" charset="-122"/>
              </a:rPr>
              <a:t>与自动化开发</a:t>
            </a:r>
            <a:endParaRPr kumimoji="1" lang="zh-CN" altLang="en-US" b="1" dirty="0">
              <a:latin typeface="Hiragino Sans GB W3" charset="-122"/>
              <a:ea typeface="Hiragino Sans GB W3" charset="-122"/>
              <a:cs typeface="Hiragino Sans GB W3" charset="-122"/>
            </a:endParaRPr>
          </a:p>
        </p:txBody>
      </p:sp>
      <p:sp>
        <p:nvSpPr>
          <p:cNvPr id="3" name="副标题 2"/>
          <p:cNvSpPr>
            <a:spLocks noGrp="1"/>
          </p:cNvSpPr>
          <p:nvPr>
            <p:ph type="subTitle" idx="1"/>
          </p:nvPr>
        </p:nvSpPr>
        <p:spPr/>
        <p:txBody>
          <a:bodyPr/>
          <a:lstStyle/>
          <a:p>
            <a:r>
              <a:rPr kumimoji="1" lang="zh-CN" altLang="en-US" b="1" dirty="0" smtClean="0">
                <a:solidFill>
                  <a:srgbClr val="FF0000"/>
                </a:solidFill>
              </a:rPr>
              <a:t>主讲：顾鲍尔</a:t>
            </a:r>
          </a:p>
          <a:p>
            <a:endParaRPr kumimoji="1" lang="zh-CN" altLang="en-US" dirty="0"/>
          </a:p>
        </p:txBody>
      </p:sp>
      <p:sp>
        <p:nvSpPr>
          <p:cNvPr id="4" name="页脚占位符 3"/>
          <p:cNvSpPr>
            <a:spLocks noGrp="1"/>
          </p:cNvSpPr>
          <p:nvPr>
            <p:ph type="ftr" sz="quarter" idx="11"/>
          </p:nvPr>
        </p:nvSpPr>
        <p:spPr/>
        <p:txBody>
          <a:bodyPr/>
          <a:lstStyle/>
          <a:p>
            <a:r>
              <a:rPr lang="en-US" altLang="zh-CN" dirty="0" smtClean="0"/>
              <a:t>《CMDB</a:t>
            </a:r>
            <a:r>
              <a:rPr lang="zh-CN" altLang="en-US" dirty="0" smtClean="0"/>
              <a:t>核心技术与自动化开发</a:t>
            </a:r>
            <a:r>
              <a:rPr lang="en-US" altLang="zh-CN" dirty="0" smtClean="0"/>
              <a:t>》</a:t>
            </a:r>
            <a:r>
              <a:rPr lang="zh-CN" altLang="en-US" dirty="0" smtClean="0"/>
              <a:t>中国移动深圳分公司培训</a:t>
            </a:r>
            <a:endParaRPr lang="en-US" dirty="0"/>
          </a:p>
        </p:txBody>
      </p:sp>
      <p:sp>
        <p:nvSpPr>
          <p:cNvPr id="5" name="幻灯片编号占位符 4"/>
          <p:cNvSpPr>
            <a:spLocks noGrp="1"/>
          </p:cNvSpPr>
          <p:nvPr>
            <p:ph type="sldNum" sz="quarter" idx="12"/>
          </p:nvPr>
        </p:nvSpPr>
        <p:spPr/>
        <p:txBody>
          <a:bodyPr/>
          <a:lstStyle/>
          <a:p>
            <a:fld id="{4FAB73BC-B049-4115-A692-8D63A059BFB8}" type="slidenum">
              <a:rPr lang="en-US" smtClean="0"/>
              <a:t>1</a:t>
            </a:fld>
            <a:endParaRPr lang="en-US" dirty="0"/>
          </a:p>
        </p:txBody>
      </p:sp>
      <p:pic>
        <p:nvPicPr>
          <p:cNvPr id="6" name="图片 5"/>
          <p:cNvPicPr>
            <a:picLocks noChangeAspect="1"/>
          </p:cNvPicPr>
          <p:nvPr/>
        </p:nvPicPr>
        <p:blipFill>
          <a:blip r:embed="rId3"/>
          <a:stretch>
            <a:fillRect/>
          </a:stretch>
        </p:blipFill>
        <p:spPr>
          <a:xfrm>
            <a:off x="9854883" y="418845"/>
            <a:ext cx="1757440" cy="1186272"/>
          </a:xfrm>
          <a:prstGeom prst="rect">
            <a:avLst/>
          </a:prstGeom>
        </p:spPr>
      </p:pic>
    </p:spTree>
    <p:extLst>
      <p:ext uri="{BB962C8B-B14F-4D97-AF65-F5344CB8AC3E}">
        <p14:creationId xmlns:p14="http://schemas.microsoft.com/office/powerpoint/2010/main" val="136225026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endParaRPr kumimoji="1" lang="zh-CN" altLang="en-US" dirty="0"/>
          </a:p>
          <a:p>
            <a:endParaRPr kumimoji="1" lang="zh-CN" altLang="en-US" dirty="0"/>
          </a:p>
        </p:txBody>
      </p:sp>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10</a:t>
            </a:fld>
            <a:endParaRPr lang="en-US" dirty="0"/>
          </a:p>
        </p:txBody>
      </p:sp>
      <p:pic>
        <p:nvPicPr>
          <p:cNvPr id="6" name="图片 5"/>
          <p:cNvPicPr>
            <a:picLocks noChangeAspect="1"/>
          </p:cNvPicPr>
          <p:nvPr/>
        </p:nvPicPr>
        <p:blipFill>
          <a:blip r:embed="rId2"/>
          <a:stretch>
            <a:fillRect/>
          </a:stretch>
        </p:blipFill>
        <p:spPr>
          <a:xfrm>
            <a:off x="9854883" y="418845"/>
            <a:ext cx="1757440" cy="1186272"/>
          </a:xfrm>
          <a:prstGeom prst="rect">
            <a:avLst/>
          </a:prstGeom>
        </p:spPr>
      </p:pic>
      <p:sp>
        <p:nvSpPr>
          <p:cNvPr id="11" name="标题 1"/>
          <p:cNvSpPr>
            <a:spLocks noGrp="1"/>
          </p:cNvSpPr>
          <p:nvPr>
            <p:ph type="title"/>
          </p:nvPr>
        </p:nvSpPr>
        <p:spPr>
          <a:xfrm>
            <a:off x="1097280" y="286603"/>
            <a:ext cx="10058400" cy="1450757"/>
          </a:xfrm>
        </p:spPr>
        <p:txBody>
          <a:bodyPr/>
          <a:lstStyle/>
          <a:p>
            <a:r>
              <a:rPr kumimoji="1" lang="en-US" altLang="zh-CN" b="1" dirty="0" smtClean="0"/>
              <a:t>Http</a:t>
            </a:r>
            <a:r>
              <a:rPr kumimoji="1" lang="zh-CN" altLang="en-US" b="1" dirty="0" smtClean="0"/>
              <a:t>通信基础</a:t>
            </a:r>
            <a:r>
              <a:rPr kumimoji="1" lang="en-US" altLang="zh-CN" b="1" dirty="0" smtClean="0"/>
              <a:t>—</a:t>
            </a:r>
            <a:r>
              <a:rPr kumimoji="1" lang="zh-CN" altLang="en-US" b="1" dirty="0" smtClean="0"/>
              <a:t>网络互联的本质</a:t>
            </a:r>
            <a:endParaRPr kumimoji="1" lang="zh-CN" altLang="en-US" b="1" dirty="0"/>
          </a:p>
        </p:txBody>
      </p:sp>
      <p:pic>
        <p:nvPicPr>
          <p:cNvPr id="9" name="图片 8"/>
          <p:cNvPicPr>
            <a:picLocks noChangeAspect="1"/>
          </p:cNvPicPr>
          <p:nvPr/>
        </p:nvPicPr>
        <p:blipFill>
          <a:blip r:embed="rId3"/>
          <a:stretch>
            <a:fillRect/>
          </a:stretch>
        </p:blipFill>
        <p:spPr>
          <a:xfrm>
            <a:off x="2710150" y="1889801"/>
            <a:ext cx="6605713" cy="1877967"/>
          </a:xfrm>
          <a:prstGeom prst="rect">
            <a:avLst/>
          </a:prstGeom>
        </p:spPr>
      </p:pic>
      <p:sp>
        <p:nvSpPr>
          <p:cNvPr id="13" name="文本框 12"/>
          <p:cNvSpPr txBox="1"/>
          <p:nvPr/>
        </p:nvSpPr>
        <p:spPr>
          <a:xfrm>
            <a:off x="1663547" y="4241494"/>
            <a:ext cx="8714342" cy="646331"/>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r>
              <a:rPr lang="zh-CN" altLang="en-US" dirty="0"/>
              <a:t>我们知道</a:t>
            </a:r>
            <a:r>
              <a:rPr lang="en-US" altLang="zh-CN" dirty="0"/>
              <a:t>IP</a:t>
            </a:r>
            <a:r>
              <a:rPr lang="zh-CN" altLang="en-US" dirty="0"/>
              <a:t>层的</a:t>
            </a:r>
            <a:r>
              <a:rPr lang="en-US" altLang="zh-CN" dirty="0" err="1"/>
              <a:t>ip</a:t>
            </a:r>
            <a:r>
              <a:rPr lang="zh-CN" altLang="en-US" dirty="0"/>
              <a:t>地址可以唯一标示主机，而</a:t>
            </a:r>
            <a:r>
              <a:rPr lang="en-US" altLang="zh-CN" dirty="0"/>
              <a:t>TCP</a:t>
            </a:r>
            <a:r>
              <a:rPr lang="zh-CN" altLang="en-US" dirty="0"/>
              <a:t>层协议和端口号可以唯一标示主机的一个进程，这样我们可以</a:t>
            </a:r>
            <a:r>
              <a:rPr lang="zh-CN" altLang="en-US" dirty="0" smtClean="0"/>
              <a:t>利用“</a:t>
            </a:r>
            <a:r>
              <a:rPr lang="en-US" altLang="zh-CN" dirty="0" err="1" smtClean="0"/>
              <a:t>ip</a:t>
            </a:r>
            <a:r>
              <a:rPr lang="zh-CN" altLang="en-US" dirty="0" smtClean="0"/>
              <a:t>地址 </a:t>
            </a:r>
            <a:r>
              <a:rPr lang="en-US" altLang="zh-CN" dirty="0" smtClean="0"/>
              <a:t>+ </a:t>
            </a:r>
            <a:r>
              <a:rPr lang="zh-CN" altLang="en-US" dirty="0" smtClean="0"/>
              <a:t>协议 </a:t>
            </a:r>
            <a:r>
              <a:rPr lang="en-US" altLang="zh-CN" dirty="0" smtClean="0"/>
              <a:t>+ </a:t>
            </a:r>
            <a:r>
              <a:rPr lang="zh-CN" altLang="en-US" dirty="0" smtClean="0"/>
              <a:t>端口号”唯一</a:t>
            </a:r>
            <a:r>
              <a:rPr lang="zh-CN" altLang="en-US" dirty="0"/>
              <a:t>标示网络中的一个进程。</a:t>
            </a:r>
          </a:p>
        </p:txBody>
      </p:sp>
      <mc:AlternateContent xmlns:mc="http://schemas.openxmlformats.org/markup-compatibility/2006" xmlns:p14="http://schemas.microsoft.com/office/powerpoint/2010/main">
        <mc:Choice Requires="p14">
          <p:contentPart p14:bwMode="auto" r:id="rId4">
            <p14:nvContentPartPr>
              <p14:cNvPr id="14" name="墨迹 13"/>
              <p14:cNvContentPartPr/>
              <p14:nvPr/>
            </p14:nvContentPartPr>
            <p14:xfrm>
              <a:off x="4716720" y="3337560"/>
              <a:ext cx="360" cy="360"/>
            </p14:xfrm>
          </p:contentPart>
        </mc:Choice>
        <mc:Fallback xmlns="">
          <p:pic>
            <p:nvPicPr>
              <p:cNvPr id="14" name="墨迹 13"/>
              <p:cNvPicPr/>
              <p:nvPr/>
            </p:nvPicPr>
            <p:blipFill/>
            <p:spPr/>
          </p:pic>
        </mc:Fallback>
      </mc:AlternateContent>
      <p:sp>
        <p:nvSpPr>
          <p:cNvPr id="15" name="文本框 14"/>
          <p:cNvSpPr txBox="1"/>
          <p:nvPr/>
        </p:nvSpPr>
        <p:spPr>
          <a:xfrm>
            <a:off x="2421023" y="5293850"/>
            <a:ext cx="8791460" cy="369332"/>
          </a:xfrm>
          <a:prstGeom prst="rect">
            <a:avLst/>
          </a:prstGeom>
          <a:noFill/>
        </p:spPr>
        <p:txBody>
          <a:bodyPr wrap="square" rtlCol="0">
            <a:spAutoFit/>
          </a:bodyPr>
          <a:lstStyle/>
          <a:p>
            <a:r>
              <a:rPr lang="zh-CN" altLang="en-US" b="1" dirty="0">
                <a:solidFill>
                  <a:srgbClr val="FF0000"/>
                </a:solidFill>
              </a:rPr>
              <a:t>能够唯一标示网络中的进程后，它们就可以利用</a:t>
            </a:r>
            <a:r>
              <a:rPr lang="en-US" altLang="zh-CN" b="1" dirty="0">
                <a:solidFill>
                  <a:srgbClr val="FF0000"/>
                </a:solidFill>
              </a:rPr>
              <a:t>socket</a:t>
            </a:r>
            <a:r>
              <a:rPr lang="zh-CN" altLang="en-US" b="1" dirty="0">
                <a:solidFill>
                  <a:srgbClr val="FF0000"/>
                </a:solidFill>
              </a:rPr>
              <a:t>进行通信了</a:t>
            </a:r>
          </a:p>
        </p:txBody>
      </p:sp>
    </p:spTree>
    <p:extLst>
      <p:ext uri="{BB962C8B-B14F-4D97-AF65-F5344CB8AC3E}">
        <p14:creationId xmlns:p14="http://schemas.microsoft.com/office/powerpoint/2010/main" val="175836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circle(in)">
                                      <p:cBhvr>
                                        <p:cTn id="7" dur="20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circle(in)">
                                      <p:cBhvr>
                                        <p:cTn id="12"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endParaRPr kumimoji="1" lang="zh-CN" altLang="en-US" dirty="0"/>
          </a:p>
          <a:p>
            <a:endParaRPr kumimoji="1" lang="zh-CN" altLang="en-US" dirty="0"/>
          </a:p>
        </p:txBody>
      </p:sp>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11</a:t>
            </a:fld>
            <a:endParaRPr lang="en-US" dirty="0"/>
          </a:p>
        </p:txBody>
      </p:sp>
      <p:pic>
        <p:nvPicPr>
          <p:cNvPr id="6" name="图片 5"/>
          <p:cNvPicPr>
            <a:picLocks noChangeAspect="1"/>
          </p:cNvPicPr>
          <p:nvPr/>
        </p:nvPicPr>
        <p:blipFill>
          <a:blip r:embed="rId2"/>
          <a:stretch>
            <a:fillRect/>
          </a:stretch>
        </p:blipFill>
        <p:spPr>
          <a:xfrm>
            <a:off x="9854883" y="418845"/>
            <a:ext cx="1757440" cy="1186272"/>
          </a:xfrm>
          <a:prstGeom prst="rect">
            <a:avLst/>
          </a:prstGeom>
        </p:spPr>
      </p:pic>
      <p:sp>
        <p:nvSpPr>
          <p:cNvPr id="11" name="标题 1"/>
          <p:cNvSpPr>
            <a:spLocks noGrp="1"/>
          </p:cNvSpPr>
          <p:nvPr>
            <p:ph type="title"/>
          </p:nvPr>
        </p:nvSpPr>
        <p:spPr>
          <a:xfrm>
            <a:off x="1097280" y="286603"/>
            <a:ext cx="10058400" cy="1450757"/>
          </a:xfrm>
        </p:spPr>
        <p:txBody>
          <a:bodyPr/>
          <a:lstStyle/>
          <a:p>
            <a:r>
              <a:rPr kumimoji="1" lang="en-US" altLang="zh-CN" b="1" dirty="0" smtClean="0"/>
              <a:t>Http</a:t>
            </a:r>
            <a:r>
              <a:rPr kumimoji="1" lang="zh-CN" altLang="en-US" b="1" dirty="0" smtClean="0"/>
              <a:t>通信基础</a:t>
            </a:r>
            <a:r>
              <a:rPr kumimoji="1" lang="en-US" altLang="zh-CN" b="1" dirty="0" smtClean="0"/>
              <a:t>—</a:t>
            </a:r>
            <a:r>
              <a:rPr kumimoji="1" lang="zh-CN" altLang="en-US" b="1" dirty="0" smtClean="0"/>
              <a:t>网络互联的本质</a:t>
            </a:r>
            <a:endParaRPr kumimoji="1" lang="zh-CN" altLang="en-US" b="1" dirty="0"/>
          </a:p>
        </p:txBody>
      </p:sp>
      <p:pic>
        <p:nvPicPr>
          <p:cNvPr id="9" name="图片 8"/>
          <p:cNvPicPr>
            <a:picLocks noChangeAspect="1"/>
          </p:cNvPicPr>
          <p:nvPr/>
        </p:nvPicPr>
        <p:blipFill>
          <a:blip r:embed="rId3"/>
          <a:stretch>
            <a:fillRect/>
          </a:stretch>
        </p:blipFill>
        <p:spPr>
          <a:xfrm>
            <a:off x="2710150" y="1889801"/>
            <a:ext cx="6605713" cy="1877967"/>
          </a:xfrm>
          <a:prstGeom prst="rect">
            <a:avLst/>
          </a:prstGeom>
        </p:spPr>
      </p:pic>
      <p:sp>
        <p:nvSpPr>
          <p:cNvPr id="13" name="文本框 12"/>
          <p:cNvSpPr txBox="1"/>
          <p:nvPr/>
        </p:nvSpPr>
        <p:spPr>
          <a:xfrm>
            <a:off x="1663547" y="4241494"/>
            <a:ext cx="8714342" cy="646331"/>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r>
              <a:rPr lang="zh-CN" altLang="en-US" dirty="0"/>
              <a:t>我们知道</a:t>
            </a:r>
            <a:r>
              <a:rPr lang="en-US" altLang="zh-CN" dirty="0"/>
              <a:t>IP</a:t>
            </a:r>
            <a:r>
              <a:rPr lang="zh-CN" altLang="en-US" dirty="0"/>
              <a:t>层的</a:t>
            </a:r>
            <a:r>
              <a:rPr lang="en-US" altLang="zh-CN" dirty="0" err="1"/>
              <a:t>ip</a:t>
            </a:r>
            <a:r>
              <a:rPr lang="zh-CN" altLang="en-US" dirty="0"/>
              <a:t>地址可以唯一标示主机，而</a:t>
            </a:r>
            <a:r>
              <a:rPr lang="en-US" altLang="zh-CN" dirty="0"/>
              <a:t>TCP</a:t>
            </a:r>
            <a:r>
              <a:rPr lang="zh-CN" altLang="en-US" dirty="0"/>
              <a:t>层协议和端口号可以唯一标示主机的一个进程，这样我们可以</a:t>
            </a:r>
            <a:r>
              <a:rPr lang="zh-CN" altLang="en-US" dirty="0" smtClean="0"/>
              <a:t>利用“</a:t>
            </a:r>
            <a:r>
              <a:rPr lang="en-US" altLang="zh-CN" dirty="0" err="1" smtClean="0"/>
              <a:t>ip</a:t>
            </a:r>
            <a:r>
              <a:rPr lang="zh-CN" altLang="en-US" dirty="0" smtClean="0"/>
              <a:t>地址 </a:t>
            </a:r>
            <a:r>
              <a:rPr lang="en-US" altLang="zh-CN" dirty="0" smtClean="0"/>
              <a:t>+ </a:t>
            </a:r>
            <a:r>
              <a:rPr lang="zh-CN" altLang="en-US" dirty="0" smtClean="0"/>
              <a:t>协议 </a:t>
            </a:r>
            <a:r>
              <a:rPr lang="en-US" altLang="zh-CN" dirty="0" smtClean="0"/>
              <a:t>+ </a:t>
            </a:r>
            <a:r>
              <a:rPr lang="zh-CN" altLang="en-US" dirty="0" smtClean="0"/>
              <a:t>端口号”唯一</a:t>
            </a:r>
            <a:r>
              <a:rPr lang="zh-CN" altLang="en-US" dirty="0"/>
              <a:t>标示网络中的一个进程。</a:t>
            </a:r>
          </a:p>
        </p:txBody>
      </p:sp>
      <mc:AlternateContent xmlns:mc="http://schemas.openxmlformats.org/markup-compatibility/2006" xmlns:p14="http://schemas.microsoft.com/office/powerpoint/2010/main">
        <mc:Choice Requires="p14">
          <p:contentPart p14:bwMode="auto" r:id="rId4">
            <p14:nvContentPartPr>
              <p14:cNvPr id="14" name="墨迹 13"/>
              <p14:cNvContentPartPr/>
              <p14:nvPr/>
            </p14:nvContentPartPr>
            <p14:xfrm>
              <a:off x="4716720" y="3337560"/>
              <a:ext cx="360" cy="360"/>
            </p14:xfrm>
          </p:contentPart>
        </mc:Choice>
        <mc:Fallback xmlns="">
          <p:pic>
            <p:nvPicPr>
              <p:cNvPr id="14" name="墨迹 13"/>
              <p:cNvPicPr/>
              <p:nvPr/>
            </p:nvPicPr>
            <p:blipFill/>
            <p:spPr/>
          </p:pic>
        </mc:Fallback>
      </mc:AlternateContent>
      <p:sp>
        <p:nvSpPr>
          <p:cNvPr id="15" name="文本框 14"/>
          <p:cNvSpPr txBox="1"/>
          <p:nvPr/>
        </p:nvSpPr>
        <p:spPr>
          <a:xfrm>
            <a:off x="2421023" y="5293850"/>
            <a:ext cx="8791460" cy="369332"/>
          </a:xfrm>
          <a:prstGeom prst="rect">
            <a:avLst/>
          </a:prstGeom>
          <a:noFill/>
        </p:spPr>
        <p:txBody>
          <a:bodyPr wrap="square" rtlCol="0">
            <a:spAutoFit/>
          </a:bodyPr>
          <a:lstStyle/>
          <a:p>
            <a:r>
              <a:rPr lang="zh-CN" altLang="en-US" b="1" dirty="0">
                <a:solidFill>
                  <a:srgbClr val="FF0000"/>
                </a:solidFill>
              </a:rPr>
              <a:t>能够唯一标示网络中的进程后，它们就可以利用</a:t>
            </a:r>
            <a:r>
              <a:rPr lang="en-US" altLang="zh-CN" b="1" dirty="0">
                <a:solidFill>
                  <a:srgbClr val="FF0000"/>
                </a:solidFill>
              </a:rPr>
              <a:t>socket</a:t>
            </a:r>
            <a:r>
              <a:rPr lang="zh-CN" altLang="en-US" b="1" dirty="0">
                <a:solidFill>
                  <a:srgbClr val="FF0000"/>
                </a:solidFill>
              </a:rPr>
              <a:t>进行通信了</a:t>
            </a:r>
          </a:p>
        </p:txBody>
      </p:sp>
    </p:spTree>
    <p:extLst>
      <p:ext uri="{BB962C8B-B14F-4D97-AF65-F5344CB8AC3E}">
        <p14:creationId xmlns:p14="http://schemas.microsoft.com/office/powerpoint/2010/main" val="455799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circle(in)">
                                      <p:cBhvr>
                                        <p:cTn id="7" dur="20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circle(in)">
                                      <p:cBhvr>
                                        <p:cTn id="12"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endParaRPr kumimoji="1" lang="zh-CN" altLang="en-US" dirty="0"/>
          </a:p>
          <a:p>
            <a:endParaRPr kumimoji="1" lang="zh-CN" altLang="en-US" dirty="0"/>
          </a:p>
        </p:txBody>
      </p:sp>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12</a:t>
            </a:fld>
            <a:endParaRPr lang="en-US" dirty="0"/>
          </a:p>
        </p:txBody>
      </p:sp>
      <p:pic>
        <p:nvPicPr>
          <p:cNvPr id="6" name="图片 5"/>
          <p:cNvPicPr>
            <a:picLocks noChangeAspect="1"/>
          </p:cNvPicPr>
          <p:nvPr/>
        </p:nvPicPr>
        <p:blipFill>
          <a:blip r:embed="rId2"/>
          <a:stretch>
            <a:fillRect/>
          </a:stretch>
        </p:blipFill>
        <p:spPr>
          <a:xfrm>
            <a:off x="9854883" y="418845"/>
            <a:ext cx="1757440" cy="1186272"/>
          </a:xfrm>
          <a:prstGeom prst="rect">
            <a:avLst/>
          </a:prstGeom>
        </p:spPr>
      </p:pic>
      <p:sp>
        <p:nvSpPr>
          <p:cNvPr id="11" name="标题 1"/>
          <p:cNvSpPr>
            <a:spLocks noGrp="1"/>
          </p:cNvSpPr>
          <p:nvPr>
            <p:ph type="title"/>
          </p:nvPr>
        </p:nvSpPr>
        <p:spPr>
          <a:xfrm>
            <a:off x="1097280" y="286603"/>
            <a:ext cx="10058400" cy="1450757"/>
          </a:xfrm>
        </p:spPr>
        <p:txBody>
          <a:bodyPr/>
          <a:lstStyle/>
          <a:p>
            <a:r>
              <a:rPr kumimoji="1" lang="en-US" altLang="zh-CN" b="1" dirty="0" smtClean="0"/>
              <a:t>Http</a:t>
            </a:r>
            <a:r>
              <a:rPr kumimoji="1" lang="zh-CN" altLang="en-US" b="1" dirty="0" smtClean="0"/>
              <a:t>通信基础</a:t>
            </a:r>
            <a:r>
              <a:rPr kumimoji="1" lang="en-US" altLang="zh-CN" b="1" dirty="0" smtClean="0"/>
              <a:t>—</a:t>
            </a:r>
            <a:r>
              <a:rPr kumimoji="1" lang="zh-CN" altLang="en-US" b="1" dirty="0" smtClean="0"/>
              <a:t>网络互联的本质</a:t>
            </a:r>
            <a:endParaRPr kumimoji="1" lang="zh-CN" altLang="en-US" b="1" dirty="0"/>
          </a:p>
        </p:txBody>
      </p:sp>
      <mc:AlternateContent xmlns:mc="http://schemas.openxmlformats.org/markup-compatibility/2006" xmlns:p14="http://schemas.microsoft.com/office/powerpoint/2010/main">
        <mc:Choice Requires="p14">
          <p:contentPart p14:bwMode="auto" r:id="rId3">
            <p14:nvContentPartPr>
              <p14:cNvPr id="14" name="墨迹 13"/>
              <p14:cNvContentPartPr/>
              <p14:nvPr/>
            </p14:nvContentPartPr>
            <p14:xfrm>
              <a:off x="4716720" y="3337560"/>
              <a:ext cx="360" cy="360"/>
            </p14:xfrm>
          </p:contentPart>
        </mc:Choice>
        <mc:Fallback xmlns="">
          <p:pic>
            <p:nvPicPr>
              <p:cNvPr id="14" name="墨迹 13"/>
              <p:cNvPicPr/>
              <p:nvPr/>
            </p:nvPicPr>
            <p:blipFill/>
            <p:spPr/>
          </p:pic>
        </mc:Fallback>
      </mc:AlternateContent>
      <p:sp>
        <p:nvSpPr>
          <p:cNvPr id="15" name="文本框 14"/>
          <p:cNvSpPr txBox="1"/>
          <p:nvPr/>
        </p:nvSpPr>
        <p:spPr>
          <a:xfrm>
            <a:off x="3973770" y="2925011"/>
            <a:ext cx="4305420" cy="584775"/>
          </a:xfrm>
          <a:prstGeom prst="rect">
            <a:avLst/>
          </a:prstGeom>
          <a:noFill/>
        </p:spPr>
        <p:txBody>
          <a:bodyPr wrap="square" rtlCol="0">
            <a:spAutoFit/>
          </a:bodyPr>
          <a:lstStyle/>
          <a:p>
            <a:r>
              <a:rPr lang="en-US" altLang="zh-CN" sz="3200" b="1" dirty="0" smtClean="0">
                <a:solidFill>
                  <a:srgbClr val="FF0000"/>
                </a:solidFill>
              </a:rPr>
              <a:t>Cookies &amp; Session</a:t>
            </a:r>
            <a:endParaRPr lang="zh-CN" altLang="en-US" sz="3200" b="1" dirty="0">
              <a:solidFill>
                <a:srgbClr val="FF0000"/>
              </a:solidFill>
            </a:endParaRPr>
          </a:p>
        </p:txBody>
      </p:sp>
    </p:spTree>
    <p:extLst>
      <p:ext uri="{BB962C8B-B14F-4D97-AF65-F5344CB8AC3E}">
        <p14:creationId xmlns:p14="http://schemas.microsoft.com/office/powerpoint/2010/main" val="1437403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circle(in)">
                                      <p:cBhvr>
                                        <p:cTn id="7"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b="1" dirty="0" smtClean="0"/>
              <a:t>（第一天）</a:t>
            </a:r>
            <a:endParaRPr kumimoji="1" lang="zh-CN" altLang="en-US" b="1" dirty="0"/>
          </a:p>
        </p:txBody>
      </p:sp>
      <p:sp>
        <p:nvSpPr>
          <p:cNvPr id="4" name="页脚占位符 3"/>
          <p:cNvSpPr>
            <a:spLocks noGrp="1"/>
          </p:cNvSpPr>
          <p:nvPr>
            <p:ph type="ftr" sz="quarter" idx="11"/>
          </p:nvPr>
        </p:nvSpPr>
        <p:spPr/>
        <p:txBody>
          <a:bodyPr/>
          <a:lstStyle/>
          <a:p>
            <a:r>
              <a:rPr lang="en-US" altLang="zh-CN" dirty="0" smtClean="0"/>
              <a:t>《CMDB</a:t>
            </a:r>
            <a:r>
              <a:rPr lang="zh-CN" altLang="en-US" dirty="0" smtClean="0"/>
              <a:t>核心技术与自动化开发</a:t>
            </a:r>
            <a:r>
              <a:rPr lang="en-US" altLang="zh-CN" dirty="0" smtClean="0"/>
              <a:t>》</a:t>
            </a:r>
            <a:r>
              <a:rPr lang="zh-CN" altLang="en-US" dirty="0"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13</a:t>
            </a:fld>
            <a:endParaRPr lang="en-US" dirty="0"/>
          </a:p>
        </p:txBody>
      </p:sp>
      <p:pic>
        <p:nvPicPr>
          <p:cNvPr id="6" name="图片 5"/>
          <p:cNvPicPr>
            <a:picLocks noChangeAspect="1"/>
          </p:cNvPicPr>
          <p:nvPr/>
        </p:nvPicPr>
        <p:blipFill>
          <a:blip r:embed="rId2"/>
          <a:stretch>
            <a:fillRect/>
          </a:stretch>
        </p:blipFill>
        <p:spPr>
          <a:xfrm>
            <a:off x="9854883" y="418845"/>
            <a:ext cx="1757440" cy="1186272"/>
          </a:xfrm>
          <a:prstGeom prst="rect">
            <a:avLst/>
          </a:prstGeom>
        </p:spPr>
      </p:pic>
      <p:sp>
        <p:nvSpPr>
          <p:cNvPr id="8" name="文本框 7"/>
          <p:cNvSpPr txBox="1"/>
          <p:nvPr/>
        </p:nvSpPr>
        <p:spPr>
          <a:xfrm>
            <a:off x="2284423" y="3146155"/>
            <a:ext cx="7684113" cy="1446550"/>
          </a:xfrm>
          <a:prstGeom prst="rect">
            <a:avLst/>
          </a:prstGeom>
          <a:noFill/>
        </p:spPr>
        <p:txBody>
          <a:bodyPr wrap="square" rtlCol="0">
            <a:spAutoFit/>
          </a:bodyPr>
          <a:lstStyle/>
          <a:p>
            <a:pPr algn="ctr"/>
            <a:r>
              <a:rPr lang="zh-CN" altLang="en-US" sz="4400" b="1" dirty="0" smtClean="0"/>
              <a:t>揭开</a:t>
            </a:r>
            <a:r>
              <a:rPr lang="en-US" altLang="zh-CN" sz="4400" b="1" dirty="0"/>
              <a:t>Socket</a:t>
            </a:r>
            <a:r>
              <a:rPr lang="zh-CN" altLang="en-US" sz="4400" b="1" dirty="0"/>
              <a:t>编程的面纱</a:t>
            </a:r>
          </a:p>
          <a:p>
            <a:pPr algn="ctr"/>
            <a:endParaRPr kumimoji="1" lang="zh-CN" altLang="en-US" sz="4400" b="1" dirty="0"/>
          </a:p>
        </p:txBody>
      </p:sp>
    </p:spTree>
    <p:extLst>
      <p:ext uri="{BB962C8B-B14F-4D97-AF65-F5344CB8AC3E}">
        <p14:creationId xmlns:p14="http://schemas.microsoft.com/office/powerpoint/2010/main" val="12673506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14</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Socket</a:t>
            </a:r>
            <a:r>
              <a:rPr kumimoji="1" lang="zh-CN" altLang="en-US" b="1" dirty="0" smtClean="0"/>
              <a:t>介绍</a:t>
            </a:r>
            <a:endParaRPr kumimoji="1" lang="zh-CN" altLang="en-US" b="1" dirty="0"/>
          </a:p>
        </p:txBody>
      </p:sp>
      <p:sp>
        <p:nvSpPr>
          <p:cNvPr id="15" name="内容占位符 2"/>
          <p:cNvSpPr>
            <a:spLocks noGrp="1"/>
          </p:cNvSpPr>
          <p:nvPr>
            <p:ph idx="1"/>
          </p:nvPr>
        </p:nvSpPr>
        <p:spPr>
          <a:xfrm>
            <a:off x="1097280" y="1845734"/>
            <a:ext cx="10058400" cy="4023360"/>
          </a:xfrm>
        </p:spPr>
        <p:txBody>
          <a:bodyPr/>
          <a:lstStyle/>
          <a:p>
            <a:endParaRPr kumimoji="1" lang="zh-CN" altLang="en-US" dirty="0"/>
          </a:p>
          <a:p>
            <a:endParaRPr kumimoji="1" lang="zh-CN" alt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9" name="内容占位符 2"/>
          <p:cNvSpPr txBox="1">
            <a:spLocks/>
          </p:cNvSpPr>
          <p:nvPr/>
        </p:nvSpPr>
        <p:spPr>
          <a:xfrm>
            <a:off x="1154083" y="3441962"/>
            <a:ext cx="10058400" cy="809331"/>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zh-CN" altLang="en-US" dirty="0" smtClean="0"/>
              <a:t>所谓的</a:t>
            </a:r>
            <a:r>
              <a:rPr lang="en-US" altLang="zh-CN" dirty="0" smtClean="0"/>
              <a:t>socket</a:t>
            </a:r>
            <a:r>
              <a:rPr lang="zh-CN" altLang="en-US" dirty="0" smtClean="0"/>
              <a:t>通常也称作“套接字” ，作为一种通信机制，主要用于描述</a:t>
            </a:r>
            <a:r>
              <a:rPr lang="en-US" altLang="zh-CN" dirty="0" smtClean="0"/>
              <a:t>IP</a:t>
            </a:r>
            <a:r>
              <a:rPr lang="zh-CN" altLang="en-US" dirty="0" smtClean="0"/>
              <a:t>地址和端口，是一个通信链的句柄。应用程序通常通过“套接字”向网络发出请求或应答网络请求。</a:t>
            </a:r>
            <a:endParaRPr lang="en-US" altLang="zh-CN" dirty="0" smtClean="0"/>
          </a:p>
        </p:txBody>
      </p:sp>
      <p:sp>
        <p:nvSpPr>
          <p:cNvPr id="2" name="文本框 1"/>
          <p:cNvSpPr txBox="1"/>
          <p:nvPr/>
        </p:nvSpPr>
        <p:spPr>
          <a:xfrm>
            <a:off x="1154083" y="2328051"/>
            <a:ext cx="5498965" cy="523220"/>
          </a:xfrm>
          <a:prstGeom prst="rect">
            <a:avLst/>
          </a:prstGeom>
          <a:noFill/>
        </p:spPr>
        <p:txBody>
          <a:bodyPr wrap="square" rtlCol="0">
            <a:spAutoFit/>
          </a:bodyPr>
          <a:lstStyle/>
          <a:p>
            <a:r>
              <a:rPr kumimoji="1" lang="zh-CN" altLang="en-US" sz="2800" b="1" dirty="0" smtClean="0"/>
              <a:t>什么是</a:t>
            </a:r>
            <a:r>
              <a:rPr kumimoji="1" lang="en-US" altLang="zh-CN" sz="2800" b="1" dirty="0" smtClean="0"/>
              <a:t>Socket</a:t>
            </a:r>
            <a:r>
              <a:rPr kumimoji="1" lang="zh-CN" altLang="en-US" sz="2800" b="1" dirty="0" smtClean="0"/>
              <a:t>？</a:t>
            </a:r>
            <a:endParaRPr kumimoji="1" lang="zh-CN" altLang="en-US" sz="2800" b="1" dirty="0"/>
          </a:p>
        </p:txBody>
      </p:sp>
      <p:sp>
        <p:nvSpPr>
          <p:cNvPr id="10" name="文本框 9"/>
          <p:cNvSpPr txBox="1"/>
          <p:nvPr/>
        </p:nvSpPr>
        <p:spPr>
          <a:xfrm>
            <a:off x="1154083" y="4555873"/>
            <a:ext cx="5498965" cy="523220"/>
          </a:xfrm>
          <a:prstGeom prst="rect">
            <a:avLst/>
          </a:prstGeom>
          <a:noFill/>
        </p:spPr>
        <p:txBody>
          <a:bodyPr wrap="square" rtlCol="0">
            <a:spAutoFit/>
          </a:bodyPr>
          <a:lstStyle/>
          <a:p>
            <a:r>
              <a:rPr kumimoji="1" lang="en-US" altLang="zh-CN" sz="2800" b="1" dirty="0" smtClean="0"/>
              <a:t>Socket</a:t>
            </a:r>
            <a:r>
              <a:rPr kumimoji="1" lang="zh-CN" altLang="en-US" sz="2800" b="1" dirty="0" smtClean="0"/>
              <a:t>的机制？</a:t>
            </a:r>
            <a:endParaRPr kumimoji="1" lang="zh-CN" altLang="en-US" sz="2800" b="1" dirty="0"/>
          </a:p>
        </p:txBody>
      </p:sp>
    </p:spTree>
    <p:extLst>
      <p:ext uri="{BB962C8B-B14F-4D97-AF65-F5344CB8AC3E}">
        <p14:creationId xmlns:p14="http://schemas.microsoft.com/office/powerpoint/2010/main" val="120099638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15</a:t>
            </a:fld>
            <a:endParaRPr lang="en-US" dirty="0"/>
          </a:p>
        </p:txBody>
      </p:sp>
      <p:pic>
        <p:nvPicPr>
          <p:cNvPr id="12" name="图片 11"/>
          <p:cNvPicPr>
            <a:picLocks noChangeAspect="1"/>
          </p:cNvPicPr>
          <p:nvPr/>
        </p:nvPicPr>
        <p:blipFill>
          <a:blip r:embed="rId2"/>
          <a:stretch>
            <a:fillRect/>
          </a:stretch>
        </p:blipFill>
        <p:spPr>
          <a:xfrm>
            <a:off x="355519" y="0"/>
            <a:ext cx="9078148" cy="6153150"/>
          </a:xfrm>
          <a:prstGeom prst="rect">
            <a:avLst/>
          </a:prstGeom>
        </p:spPr>
      </p:pic>
      <p:sp>
        <p:nvSpPr>
          <p:cNvPr id="13" name="文本框 12"/>
          <p:cNvSpPr txBox="1"/>
          <p:nvPr/>
        </p:nvSpPr>
        <p:spPr>
          <a:xfrm>
            <a:off x="9433668" y="1276082"/>
            <a:ext cx="2217050" cy="3600986"/>
          </a:xfrm>
          <a:prstGeom prst="rect">
            <a:avLst/>
          </a:prstGeom>
          <a:solidFill>
            <a:schemeClr val="bg1"/>
          </a:solidFill>
        </p:spPr>
        <p:txBody>
          <a:bodyPr wrap="square" rtlCol="0">
            <a:spAutoFit/>
          </a:bodyPr>
          <a:lstStyle/>
          <a:p>
            <a:pPr algn="r"/>
            <a:r>
              <a:rPr lang="en-US" altLang="zh-CN" sz="3600" dirty="0" smtClean="0"/>
              <a:t>Socket</a:t>
            </a:r>
            <a:endParaRPr lang="en-US" altLang="zh-CN" dirty="0"/>
          </a:p>
          <a:p>
            <a:pPr algn="r"/>
            <a:r>
              <a:rPr lang="zh-CN" altLang="en-US" sz="4800" dirty="0" smtClean="0"/>
              <a:t>通</a:t>
            </a:r>
            <a:endParaRPr lang="en-US" altLang="zh-CN" sz="4800" dirty="0" smtClean="0"/>
          </a:p>
          <a:p>
            <a:pPr algn="r"/>
            <a:r>
              <a:rPr lang="zh-CN" altLang="en-US" sz="4800" dirty="0" smtClean="0"/>
              <a:t>信</a:t>
            </a:r>
            <a:endParaRPr lang="en-US" altLang="zh-CN" sz="4800" dirty="0" smtClean="0"/>
          </a:p>
          <a:p>
            <a:pPr algn="r"/>
            <a:r>
              <a:rPr lang="zh-CN" altLang="en-US" sz="4800" dirty="0" smtClean="0"/>
              <a:t>机</a:t>
            </a:r>
            <a:endParaRPr lang="en-US" altLang="zh-CN" sz="4800" dirty="0" smtClean="0"/>
          </a:p>
          <a:p>
            <a:pPr algn="r"/>
            <a:r>
              <a:rPr lang="zh-CN" altLang="en-US" sz="4800" dirty="0" smtClean="0"/>
              <a:t>制</a:t>
            </a:r>
            <a:endParaRPr lang="zh-CN" altLang="en-US" sz="4800" dirty="0"/>
          </a:p>
        </p:txBody>
      </p:sp>
    </p:spTree>
    <p:extLst>
      <p:ext uri="{BB962C8B-B14F-4D97-AF65-F5344CB8AC3E}">
        <p14:creationId xmlns:p14="http://schemas.microsoft.com/office/powerpoint/2010/main" val="15884446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16</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smtClean="0"/>
              <a:t>Socket </a:t>
            </a:r>
            <a:r>
              <a:rPr lang="en-US" altLang="zh-CN" b="1" dirty="0"/>
              <a:t>Type</a:t>
            </a:r>
            <a:r>
              <a:rPr lang="zh-CN" altLang="en-US" b="1" dirty="0"/>
              <a:t>概念</a:t>
            </a:r>
            <a:endParaRPr kumimoji="1" lang="zh-CN" altLang="en-US" b="1" dirty="0"/>
          </a:p>
        </p:txBody>
      </p:sp>
      <p:sp>
        <p:nvSpPr>
          <p:cNvPr id="15" name="内容占位符 2"/>
          <p:cNvSpPr>
            <a:spLocks noGrp="1"/>
          </p:cNvSpPr>
          <p:nvPr>
            <p:ph idx="1"/>
          </p:nvPr>
        </p:nvSpPr>
        <p:spPr>
          <a:xfrm>
            <a:off x="1097280" y="1845734"/>
            <a:ext cx="10058400" cy="4023360"/>
          </a:xfrm>
        </p:spPr>
        <p:txBody>
          <a:bodyPr/>
          <a:lstStyle/>
          <a:p>
            <a:endParaRPr kumimoji="1" lang="zh-CN" altLang="en-US" dirty="0"/>
          </a:p>
          <a:p>
            <a:endParaRPr kumimoji="1" lang="zh-CN" alt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1" name="内容占位符 2"/>
          <p:cNvSpPr txBox="1">
            <a:spLocks/>
          </p:cNvSpPr>
          <p:nvPr/>
        </p:nvSpPr>
        <p:spPr>
          <a:xfrm>
            <a:off x="1097280" y="1845733"/>
            <a:ext cx="10058400" cy="4334729"/>
          </a:xfrm>
          <a:prstGeom prst="rect">
            <a:avLst/>
          </a:prstGeom>
        </p:spPr>
        <p:txBody>
          <a:bodyPr vert="horz" lIns="0" tIns="45720" rIns="0" bIns="45720" rtlCol="0">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altLang="zh-CN" dirty="0" err="1" smtClean="0">
                <a:solidFill>
                  <a:srgbClr val="FF0000"/>
                </a:solidFill>
              </a:rPr>
              <a:t>socket.AF_UNIX</a:t>
            </a:r>
            <a:r>
              <a:rPr lang="en-US" altLang="zh-CN" dirty="0" smtClean="0">
                <a:solidFill>
                  <a:srgbClr val="FF0000"/>
                </a:solidFill>
              </a:rPr>
              <a:t>                               </a:t>
            </a:r>
            <a:r>
              <a:rPr lang="zh-CN" altLang="en-US" dirty="0" smtClean="0">
                <a:solidFill>
                  <a:srgbClr val="FF0000"/>
                </a:solidFill>
              </a:rPr>
              <a:t>只能够用于单一的</a:t>
            </a:r>
            <a:r>
              <a:rPr lang="en-US" altLang="zh-CN" dirty="0" smtClean="0">
                <a:solidFill>
                  <a:srgbClr val="FF0000"/>
                </a:solidFill>
              </a:rPr>
              <a:t>Unix</a:t>
            </a:r>
            <a:r>
              <a:rPr lang="zh-CN" altLang="en-US" dirty="0" smtClean="0">
                <a:solidFill>
                  <a:srgbClr val="FF0000"/>
                </a:solidFill>
              </a:rPr>
              <a:t>系统进程间通信</a:t>
            </a:r>
            <a:endParaRPr lang="en-US" altLang="zh-CN" dirty="0" smtClean="0">
              <a:solidFill>
                <a:srgbClr val="FF0000"/>
              </a:solidFill>
            </a:endParaRPr>
          </a:p>
          <a:p>
            <a:r>
              <a:rPr lang="en-US" altLang="zh-CN" dirty="0" err="1" smtClean="0">
                <a:solidFill>
                  <a:srgbClr val="FF0000"/>
                </a:solidFill>
              </a:rPr>
              <a:t>socket.AF_INET</a:t>
            </a:r>
            <a:r>
              <a:rPr lang="en-US" altLang="zh-CN" dirty="0" smtClean="0">
                <a:solidFill>
                  <a:srgbClr val="FF0000"/>
                </a:solidFill>
              </a:rPr>
              <a:t>                                </a:t>
            </a:r>
            <a:r>
              <a:rPr lang="zh-CN" altLang="en-US" dirty="0" smtClean="0">
                <a:solidFill>
                  <a:srgbClr val="FF0000"/>
                </a:solidFill>
              </a:rPr>
              <a:t>服务器之间网络通信</a:t>
            </a:r>
            <a:r>
              <a:rPr lang="en-US" altLang="zh-CN" dirty="0" smtClean="0">
                <a:solidFill>
                  <a:srgbClr val="FF0000"/>
                </a:solidFill>
              </a:rPr>
              <a:t>(IPv4)</a:t>
            </a:r>
          </a:p>
          <a:p>
            <a:r>
              <a:rPr lang="en-US" altLang="zh-CN" dirty="0" smtClean="0">
                <a:solidFill>
                  <a:srgbClr val="FF0000"/>
                </a:solidFill>
              </a:rPr>
              <a:t>socket.AF_INET6                              IPv6</a:t>
            </a:r>
          </a:p>
          <a:p>
            <a:r>
              <a:rPr lang="en-US" altLang="zh-CN" dirty="0" err="1" smtClean="0"/>
              <a:t>socket.SOCK_STREAM</a:t>
            </a:r>
            <a:r>
              <a:rPr lang="en-US" altLang="zh-CN" dirty="0" smtClean="0"/>
              <a:t>                    </a:t>
            </a:r>
            <a:r>
              <a:rPr lang="zh-CN" altLang="en-US" dirty="0" smtClean="0"/>
              <a:t>流式</a:t>
            </a:r>
            <a:r>
              <a:rPr lang="en-US" altLang="zh-CN" dirty="0" smtClean="0"/>
              <a:t>socket</a:t>
            </a:r>
            <a:r>
              <a:rPr lang="zh-CN" altLang="en-US" dirty="0" smtClean="0"/>
              <a:t>，</a:t>
            </a:r>
            <a:r>
              <a:rPr lang="en-US" altLang="zh-CN" dirty="0" smtClean="0"/>
              <a:t>for TCP</a:t>
            </a:r>
          </a:p>
          <a:p>
            <a:r>
              <a:rPr lang="en-US" altLang="zh-CN" dirty="0" err="1" smtClean="0"/>
              <a:t>socket.SOCK_DGRAM</a:t>
            </a:r>
            <a:r>
              <a:rPr lang="en-US" altLang="zh-CN" dirty="0" smtClean="0"/>
              <a:t>                    </a:t>
            </a:r>
            <a:r>
              <a:rPr lang="zh-CN" altLang="en-US" dirty="0" smtClean="0"/>
              <a:t>数据报式</a:t>
            </a:r>
            <a:r>
              <a:rPr lang="en-US" altLang="zh-CN" dirty="0" smtClean="0"/>
              <a:t>socket</a:t>
            </a:r>
            <a:r>
              <a:rPr lang="zh-CN" altLang="en-US" dirty="0" smtClean="0"/>
              <a:t>，</a:t>
            </a:r>
            <a:r>
              <a:rPr lang="en-US" altLang="zh-CN" dirty="0" smtClean="0"/>
              <a:t>for UDP</a:t>
            </a:r>
          </a:p>
          <a:p>
            <a:r>
              <a:rPr lang="en-US" altLang="zh-CN" dirty="0" err="1" smtClean="0"/>
              <a:t>socket.SOCK_RAW</a:t>
            </a:r>
            <a:r>
              <a:rPr lang="en-US" altLang="zh-CN" dirty="0" smtClean="0"/>
              <a:t>                         </a:t>
            </a:r>
            <a:r>
              <a:rPr lang="zh-CN" altLang="en-US" dirty="0" smtClean="0"/>
              <a:t>原始套接字，普通的套接字无法处理</a:t>
            </a:r>
            <a:r>
              <a:rPr lang="en-US" altLang="zh-CN" dirty="0" smtClean="0"/>
              <a:t>ICMP</a:t>
            </a:r>
            <a:r>
              <a:rPr lang="zh-CN" altLang="en-US" dirty="0" smtClean="0"/>
              <a:t>、</a:t>
            </a:r>
            <a:r>
              <a:rPr lang="en-US" altLang="zh-CN" dirty="0" smtClean="0"/>
              <a:t>IGMP</a:t>
            </a:r>
            <a:r>
              <a:rPr lang="zh-CN" altLang="en-US" dirty="0" smtClean="0"/>
              <a:t>等网络报文，而</a:t>
            </a:r>
            <a:r>
              <a:rPr lang="en-US" altLang="zh-CN" dirty="0" smtClean="0"/>
              <a:t>SOCK_RAW</a:t>
            </a:r>
            <a:r>
              <a:rPr lang="zh-CN" altLang="en-US" dirty="0" smtClean="0"/>
              <a:t>可以：其次，</a:t>
            </a:r>
            <a:r>
              <a:rPr lang="en-US" altLang="zh-CN" dirty="0" smtClean="0"/>
              <a:t>SOCK_RAW</a:t>
            </a:r>
            <a:r>
              <a:rPr lang="zh-CN" altLang="en-US" dirty="0" smtClean="0"/>
              <a:t>也可以处理特殊的</a:t>
            </a:r>
            <a:r>
              <a:rPr lang="en-US" altLang="zh-CN" dirty="0" smtClean="0"/>
              <a:t>IPv4</a:t>
            </a:r>
            <a:r>
              <a:rPr lang="zh-CN" altLang="en-US" dirty="0" smtClean="0"/>
              <a:t>报文；此外，利用原始套接字，可以通过</a:t>
            </a:r>
            <a:r>
              <a:rPr lang="en-US" altLang="zh-CN" dirty="0" smtClean="0"/>
              <a:t>IP_HDRINCL</a:t>
            </a:r>
            <a:r>
              <a:rPr lang="zh-CN" altLang="en-US" dirty="0" smtClean="0"/>
              <a:t>套接字选项由用户构造</a:t>
            </a:r>
            <a:r>
              <a:rPr lang="en-US" altLang="zh-CN" dirty="0" smtClean="0"/>
              <a:t>IP</a:t>
            </a:r>
            <a:r>
              <a:rPr lang="zh-CN" altLang="en-US" dirty="0" smtClean="0"/>
              <a:t>头。</a:t>
            </a:r>
            <a:endParaRPr lang="en-US" altLang="zh-CN" dirty="0" smtClean="0"/>
          </a:p>
          <a:p>
            <a:r>
              <a:rPr lang="en-US" altLang="zh-CN" dirty="0" err="1" smtClean="0"/>
              <a:t>socket.SOCK_RDM</a:t>
            </a:r>
            <a:r>
              <a:rPr lang="en-US" altLang="zh-CN" dirty="0" smtClean="0"/>
              <a:t>                        </a:t>
            </a:r>
            <a:r>
              <a:rPr lang="zh-CN" altLang="en-US" dirty="0" smtClean="0"/>
              <a:t>是一种可靠的</a:t>
            </a:r>
            <a:r>
              <a:rPr lang="en-US" altLang="zh-CN" dirty="0" smtClean="0"/>
              <a:t>UDP</a:t>
            </a:r>
            <a:r>
              <a:rPr lang="zh-CN" altLang="en-US" dirty="0" smtClean="0"/>
              <a:t>形式，即保证交付数据报但不保证顺序。</a:t>
            </a:r>
            <a:r>
              <a:rPr lang="en-US" altLang="zh-CN" dirty="0" smtClean="0"/>
              <a:t>SOCK_RAM</a:t>
            </a:r>
            <a:r>
              <a:rPr lang="zh-CN" altLang="en-US" dirty="0" smtClean="0"/>
              <a:t>用来提供对原始协议的低级访问，在需要执行某些特殊操作时使用，如发送</a:t>
            </a:r>
            <a:r>
              <a:rPr lang="en-US" altLang="zh-CN" dirty="0" smtClean="0"/>
              <a:t>ICMP</a:t>
            </a:r>
            <a:r>
              <a:rPr lang="zh-CN" altLang="en-US" dirty="0" smtClean="0"/>
              <a:t>报文。</a:t>
            </a:r>
            <a:endParaRPr lang="en-US" altLang="zh-CN" dirty="0" smtClean="0"/>
          </a:p>
          <a:p>
            <a:r>
              <a:rPr lang="en-US" altLang="zh-CN" dirty="0" err="1" smtClean="0"/>
              <a:t>socket.SOCK_SEQPACKET</a:t>
            </a:r>
            <a:r>
              <a:rPr lang="en-US" altLang="zh-CN" dirty="0" smtClean="0"/>
              <a:t>          </a:t>
            </a:r>
            <a:r>
              <a:rPr lang="zh-CN" altLang="en-US" dirty="0" smtClean="0"/>
              <a:t>可靠的连接数据包服务</a:t>
            </a:r>
            <a:endParaRPr lang="en-US" altLang="zh-CN" dirty="0" smtClean="0"/>
          </a:p>
          <a:p>
            <a:endParaRPr lang="en-US" altLang="zh-CN" dirty="0" smtClean="0"/>
          </a:p>
          <a:p>
            <a:endParaRPr lang="zh-CN" altLang="en-US" dirty="0"/>
          </a:p>
        </p:txBody>
      </p:sp>
    </p:spTree>
    <p:extLst>
      <p:ext uri="{BB962C8B-B14F-4D97-AF65-F5344CB8AC3E}">
        <p14:creationId xmlns:p14="http://schemas.microsoft.com/office/powerpoint/2010/main" val="119885661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17</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Socket</a:t>
            </a:r>
            <a:r>
              <a:rPr kumimoji="1" lang="zh-CN" altLang="en-US" b="1" dirty="0" smtClean="0"/>
              <a:t>编程</a:t>
            </a:r>
            <a:endParaRPr kumimoji="1" lang="zh-CN" altLang="en-US" b="1" dirty="0"/>
          </a:p>
        </p:txBody>
      </p:sp>
      <p:sp>
        <p:nvSpPr>
          <p:cNvPr id="15" name="内容占位符 2"/>
          <p:cNvSpPr>
            <a:spLocks noGrp="1"/>
          </p:cNvSpPr>
          <p:nvPr>
            <p:ph idx="1"/>
          </p:nvPr>
        </p:nvSpPr>
        <p:spPr>
          <a:xfrm>
            <a:off x="1097280" y="2491792"/>
            <a:ext cx="5128156" cy="3314989"/>
          </a:xfrm>
        </p:spPr>
        <p:txBody>
          <a:bodyPr>
            <a:normAutofit lnSpcReduction="10000"/>
          </a:bodyPr>
          <a:lstStyle/>
          <a:p>
            <a:endParaRPr kumimoji="1" lang="zh-CN" altLang="en-US" dirty="0"/>
          </a:p>
          <a:p>
            <a:r>
              <a:rPr lang="en-US" altLang="zh-CN" sz="2400" b="1" dirty="0"/>
              <a:t>1. </a:t>
            </a:r>
            <a:r>
              <a:rPr lang="zh-CN" altLang="en-US" sz="2400" b="1" dirty="0"/>
              <a:t>打开</a:t>
            </a:r>
            <a:r>
              <a:rPr lang="en-US" altLang="zh-CN" sz="2400" b="1" dirty="0"/>
              <a:t>socket</a:t>
            </a:r>
          </a:p>
          <a:p>
            <a:r>
              <a:rPr lang="en-US" altLang="zh-CN" sz="2400" b="1" dirty="0"/>
              <a:t>2.</a:t>
            </a:r>
            <a:r>
              <a:rPr lang="zh-CN" altLang="en-US" sz="2400" b="1" dirty="0"/>
              <a:t>绑定一个地址和端口</a:t>
            </a:r>
            <a:endParaRPr lang="en-US" altLang="zh-CN" sz="2400" b="1" dirty="0"/>
          </a:p>
          <a:p>
            <a:r>
              <a:rPr lang="en-US" altLang="zh-CN" sz="2400" b="1" dirty="0"/>
              <a:t>3.</a:t>
            </a:r>
            <a:r>
              <a:rPr lang="zh-CN" altLang="en-US" sz="2400" b="1" dirty="0"/>
              <a:t>侦听进来的连接</a:t>
            </a:r>
            <a:endParaRPr lang="en-US" altLang="zh-CN" sz="2400" b="1" dirty="0"/>
          </a:p>
          <a:p>
            <a:r>
              <a:rPr lang="en-US" altLang="zh-CN" sz="2400" b="1" dirty="0"/>
              <a:t>4.</a:t>
            </a:r>
            <a:r>
              <a:rPr lang="zh-CN" altLang="en-US" sz="2400" b="1" dirty="0"/>
              <a:t>接受连接</a:t>
            </a:r>
            <a:endParaRPr lang="en-US" altLang="zh-CN" sz="2400" b="1" dirty="0"/>
          </a:p>
          <a:p>
            <a:r>
              <a:rPr lang="en-US" altLang="zh-CN" sz="2400" b="1" dirty="0"/>
              <a:t>5.</a:t>
            </a:r>
            <a:r>
              <a:rPr lang="zh-CN" altLang="en-US" sz="2400" b="1" dirty="0"/>
              <a:t>读写数据</a:t>
            </a:r>
            <a:endParaRPr lang="en-US" altLang="zh-CN" sz="2400" b="1" dirty="0"/>
          </a:p>
          <a:p>
            <a:r>
              <a:rPr lang="en-US" altLang="zh-CN" sz="2400" b="1" dirty="0"/>
              <a:t>6.</a:t>
            </a:r>
            <a:r>
              <a:rPr lang="zh-CN" altLang="en-US" sz="2400" b="1" dirty="0"/>
              <a:t>关闭连接</a:t>
            </a:r>
            <a:endParaRPr lang="en-US" altLang="zh-CN" sz="2400" b="1" dirty="0"/>
          </a:p>
          <a:p>
            <a:endParaRPr kumimoji="1" lang="zh-CN" alt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1" name="内容占位符 2"/>
          <p:cNvSpPr txBox="1">
            <a:spLocks/>
          </p:cNvSpPr>
          <p:nvPr/>
        </p:nvSpPr>
        <p:spPr>
          <a:xfrm>
            <a:off x="1097280" y="2025965"/>
            <a:ext cx="10792425" cy="465827"/>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altLang="zh-CN" b="1" dirty="0" smtClean="0">
                <a:solidFill>
                  <a:srgbClr val="FF0000"/>
                </a:solidFill>
              </a:rPr>
              <a:t>Socket</a:t>
            </a:r>
            <a:r>
              <a:rPr lang="zh-CN" altLang="en-US" b="1" dirty="0" smtClean="0">
                <a:solidFill>
                  <a:srgbClr val="FF0000"/>
                </a:solidFill>
              </a:rPr>
              <a:t>服务器端编程主要包括下面几步：</a:t>
            </a:r>
          </a:p>
          <a:p>
            <a:endParaRPr lang="zh-CN" altLang="en-US" b="1" dirty="0" smtClean="0">
              <a:solidFill>
                <a:srgbClr val="FF0000"/>
              </a:solidFill>
            </a:endParaRPr>
          </a:p>
          <a:p>
            <a:endParaRPr lang="zh-CN" altLang="en-US" b="1" dirty="0">
              <a:solidFill>
                <a:srgbClr val="FF0000"/>
              </a:solidFill>
            </a:endParaRPr>
          </a:p>
          <a:p>
            <a:endParaRPr lang="zh-CN" altLang="en-US" b="1" dirty="0" smtClean="0">
              <a:solidFill>
                <a:srgbClr val="FF0000"/>
              </a:solidFill>
            </a:endParaRPr>
          </a:p>
          <a:p>
            <a:endParaRPr lang="en-US" altLang="zh-CN" b="1" dirty="0" smtClean="0">
              <a:solidFill>
                <a:srgbClr val="FF0000"/>
              </a:solidFill>
            </a:endParaRPr>
          </a:p>
          <a:p>
            <a:endParaRPr lang="zh-CN" altLang="en-US" dirty="0"/>
          </a:p>
        </p:txBody>
      </p:sp>
    </p:spTree>
    <p:extLst>
      <p:ext uri="{BB962C8B-B14F-4D97-AF65-F5344CB8AC3E}">
        <p14:creationId xmlns:p14="http://schemas.microsoft.com/office/powerpoint/2010/main" val="69654556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18</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Socket</a:t>
            </a:r>
            <a:r>
              <a:rPr kumimoji="1" lang="zh-CN" altLang="en-US" b="1" dirty="0" smtClean="0"/>
              <a:t>的方法</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9" name="内容占位符 2"/>
          <p:cNvSpPr>
            <a:spLocks noGrp="1"/>
          </p:cNvSpPr>
          <p:nvPr>
            <p:ph idx="1"/>
          </p:nvPr>
        </p:nvSpPr>
        <p:spPr>
          <a:xfrm>
            <a:off x="1097279" y="1845734"/>
            <a:ext cx="10313931" cy="1022726"/>
          </a:xfrm>
        </p:spPr>
        <p:txBody>
          <a:bodyPr>
            <a:normAutofit fontScale="92500" lnSpcReduction="20000"/>
          </a:bodyPr>
          <a:lstStyle/>
          <a:p>
            <a:pPr>
              <a:lnSpc>
                <a:spcPct val="170000"/>
              </a:lnSpc>
            </a:pPr>
            <a:r>
              <a:rPr lang="en-US" altLang="zh-CN" dirty="0" smtClean="0"/>
              <a:t>s = socket(</a:t>
            </a:r>
            <a:r>
              <a:rPr lang="en-US" altLang="zh-CN" dirty="0" err="1" smtClean="0"/>
              <a:t>family,type</a:t>
            </a:r>
            <a:r>
              <a:rPr lang="en-US" altLang="zh-CN" dirty="0" smtClean="0"/>
              <a:t>[,</a:t>
            </a:r>
            <a:r>
              <a:rPr lang="en-US" altLang="zh-CN" dirty="0" err="1" smtClean="0"/>
              <a:t>protocal</a:t>
            </a:r>
            <a:r>
              <a:rPr lang="en-US" altLang="zh-CN" dirty="0" smtClean="0"/>
              <a:t>])                </a:t>
            </a:r>
            <a:r>
              <a:rPr lang="zh-CN" altLang="en-US" dirty="0" smtClean="0"/>
              <a:t>使用</a:t>
            </a:r>
            <a:r>
              <a:rPr lang="zh-CN" altLang="en-US" dirty="0"/>
              <a:t>给定的地址族、套接字类型、协议编号（默认为</a:t>
            </a:r>
            <a:r>
              <a:rPr lang="en-US" altLang="zh-CN" dirty="0"/>
              <a:t>0</a:t>
            </a:r>
            <a:r>
              <a:rPr lang="zh-CN" altLang="en-US" dirty="0"/>
              <a:t>）来创建套接字</a:t>
            </a:r>
            <a:r>
              <a:rPr lang="zh-CN" altLang="en-US" dirty="0" smtClean="0"/>
              <a:t>。</a:t>
            </a:r>
            <a:endParaRPr lang="en-US" altLang="zh-CN" dirty="0" smtClean="0"/>
          </a:p>
          <a:p>
            <a:endParaRPr lang="zh-CN" altLang="en-US" b="1" dirty="0">
              <a:solidFill>
                <a:srgbClr val="FF0000"/>
              </a:solidFill>
            </a:endParaRPr>
          </a:p>
        </p:txBody>
      </p:sp>
      <p:sp>
        <p:nvSpPr>
          <p:cNvPr id="3" name="文本框 2"/>
          <p:cNvSpPr txBox="1"/>
          <p:nvPr/>
        </p:nvSpPr>
        <p:spPr>
          <a:xfrm>
            <a:off x="1097279" y="2755726"/>
            <a:ext cx="10313931" cy="923330"/>
          </a:xfrm>
          <a:prstGeom prst="rect">
            <a:avLst/>
          </a:prstGeom>
          <a:noFill/>
        </p:spPr>
        <p:txBody>
          <a:bodyPr wrap="square" rtlCol="0">
            <a:spAutoFit/>
          </a:bodyPr>
          <a:lstStyle/>
          <a:p>
            <a:r>
              <a:rPr lang="zh-CN" altLang="en-US" b="1" dirty="0">
                <a:solidFill>
                  <a:srgbClr val="FF0000"/>
                </a:solidFill>
              </a:rPr>
              <a:t>套接字的实例具有以下方法：</a:t>
            </a:r>
            <a:endParaRPr lang="en-US" altLang="zh-CN" b="1" dirty="0">
              <a:solidFill>
                <a:srgbClr val="FF0000"/>
              </a:solidFill>
            </a:endParaRPr>
          </a:p>
          <a:p>
            <a:r>
              <a:rPr lang="en-US" altLang="zh-CN" b="1" dirty="0"/>
              <a:t>1. </a:t>
            </a:r>
            <a:r>
              <a:rPr lang="en-US" altLang="zh-CN" b="1" dirty="0" err="1"/>
              <a:t>s.bind</a:t>
            </a:r>
            <a:r>
              <a:rPr lang="en-US" altLang="zh-CN" b="1" dirty="0"/>
              <a:t>(address)       </a:t>
            </a:r>
            <a:r>
              <a:rPr lang="en-US" altLang="zh-CN" b="1" dirty="0" smtClean="0"/>
              <a:t>     </a:t>
            </a:r>
            <a:r>
              <a:rPr lang="zh-CN" altLang="en-US" dirty="0"/>
              <a:t>将套接字绑定到地址</a:t>
            </a:r>
            <a:r>
              <a:rPr lang="en-US" altLang="zh-CN" dirty="0"/>
              <a:t>, </a:t>
            </a:r>
            <a:r>
              <a:rPr lang="zh-CN" altLang="en-US" dirty="0"/>
              <a:t>在</a:t>
            </a:r>
            <a:r>
              <a:rPr lang="en-US" altLang="zh-CN" dirty="0"/>
              <a:t>AF_INET</a:t>
            </a:r>
            <a:r>
              <a:rPr lang="zh-CN" altLang="en-US" dirty="0"/>
              <a:t>下</a:t>
            </a:r>
            <a:r>
              <a:rPr lang="en-US" altLang="zh-CN" dirty="0"/>
              <a:t>,</a:t>
            </a:r>
            <a:r>
              <a:rPr lang="zh-CN" altLang="en-US" dirty="0"/>
              <a:t>以元组（</a:t>
            </a:r>
            <a:r>
              <a:rPr lang="en-US" altLang="zh-CN" dirty="0" err="1"/>
              <a:t>host,port</a:t>
            </a:r>
            <a:r>
              <a:rPr lang="zh-CN" altLang="en-US" dirty="0"/>
              <a:t>）的形式表示地址</a:t>
            </a:r>
            <a:r>
              <a:rPr lang="en-US" altLang="zh-CN" dirty="0"/>
              <a:t>.</a:t>
            </a:r>
          </a:p>
          <a:p>
            <a:endParaRPr kumimoji="1" lang="zh-CN" altLang="en-US" dirty="0"/>
          </a:p>
        </p:txBody>
      </p:sp>
      <p:sp>
        <p:nvSpPr>
          <p:cNvPr id="6" name="文本框 5"/>
          <p:cNvSpPr txBox="1"/>
          <p:nvPr/>
        </p:nvSpPr>
        <p:spPr>
          <a:xfrm>
            <a:off x="1097279" y="3494762"/>
            <a:ext cx="1858863" cy="369332"/>
          </a:xfrm>
          <a:prstGeom prst="rect">
            <a:avLst/>
          </a:prstGeom>
          <a:noFill/>
        </p:spPr>
        <p:txBody>
          <a:bodyPr wrap="square" rtlCol="0">
            <a:spAutoFit/>
          </a:bodyPr>
          <a:lstStyle/>
          <a:p>
            <a:r>
              <a:rPr lang="en-US" altLang="zh-CN" b="1"/>
              <a:t>2.s.listen(backlog</a:t>
            </a:r>
            <a:r>
              <a:rPr lang="en-US" altLang="zh-CN" b="1" smtClean="0"/>
              <a:t>)</a:t>
            </a:r>
            <a:endParaRPr lang="en-US" altLang="zh-CN" dirty="0"/>
          </a:p>
        </p:txBody>
      </p:sp>
      <p:sp>
        <p:nvSpPr>
          <p:cNvPr id="7" name="文本框 6"/>
          <p:cNvSpPr txBox="1"/>
          <p:nvPr/>
        </p:nvSpPr>
        <p:spPr>
          <a:xfrm>
            <a:off x="3391582" y="3526077"/>
            <a:ext cx="7164888" cy="923330"/>
          </a:xfrm>
          <a:prstGeom prst="rect">
            <a:avLst/>
          </a:prstGeom>
          <a:noFill/>
        </p:spPr>
        <p:txBody>
          <a:bodyPr wrap="square" rtlCol="0">
            <a:spAutoFit/>
          </a:bodyPr>
          <a:lstStyle/>
          <a:p>
            <a:r>
              <a:rPr lang="zh-CN" altLang="en-US" dirty="0"/>
              <a:t>开始监听传入连接。</a:t>
            </a:r>
            <a:r>
              <a:rPr lang="en-US" altLang="zh-CN" dirty="0"/>
              <a:t>backlog</a:t>
            </a:r>
            <a:r>
              <a:rPr lang="zh-CN" altLang="en-US" dirty="0"/>
              <a:t>指定在拒绝连接之前，操作系统可以挂起的最大连接数量。该值至少为</a:t>
            </a:r>
            <a:r>
              <a:rPr lang="en-US" altLang="zh-CN" dirty="0"/>
              <a:t>1</a:t>
            </a:r>
            <a:r>
              <a:rPr lang="zh-CN" altLang="en-US" dirty="0"/>
              <a:t>，大部分应用程序设为</a:t>
            </a:r>
            <a:r>
              <a:rPr lang="en-US" altLang="zh-CN" dirty="0"/>
              <a:t>5</a:t>
            </a:r>
            <a:r>
              <a:rPr lang="zh-CN" altLang="en-US" dirty="0"/>
              <a:t>就可以了。</a:t>
            </a:r>
            <a:endParaRPr lang="en-US" altLang="zh-CN" dirty="0"/>
          </a:p>
          <a:p>
            <a:endParaRPr kumimoji="1" lang="zh-CN" altLang="en-US" dirty="0"/>
          </a:p>
        </p:txBody>
      </p:sp>
      <p:sp>
        <p:nvSpPr>
          <p:cNvPr id="8" name="文本框 7"/>
          <p:cNvSpPr txBox="1"/>
          <p:nvPr/>
        </p:nvSpPr>
        <p:spPr>
          <a:xfrm>
            <a:off x="1097279" y="4305358"/>
            <a:ext cx="2071805" cy="369332"/>
          </a:xfrm>
          <a:prstGeom prst="rect">
            <a:avLst/>
          </a:prstGeom>
          <a:noFill/>
        </p:spPr>
        <p:txBody>
          <a:bodyPr wrap="square" rtlCol="0">
            <a:spAutoFit/>
          </a:bodyPr>
          <a:lstStyle/>
          <a:p>
            <a:r>
              <a:rPr lang="en-US" altLang="zh-CN" b="1"/>
              <a:t>3.s.connect(address</a:t>
            </a:r>
            <a:r>
              <a:rPr lang="en-US" altLang="zh-CN" b="1" smtClean="0"/>
              <a:t>)</a:t>
            </a:r>
            <a:endParaRPr kumimoji="1" lang="zh-CN" altLang="en-US" dirty="0"/>
          </a:p>
        </p:txBody>
      </p:sp>
      <p:sp>
        <p:nvSpPr>
          <p:cNvPr id="10" name="文本框 9"/>
          <p:cNvSpPr txBox="1"/>
          <p:nvPr/>
        </p:nvSpPr>
        <p:spPr>
          <a:xfrm>
            <a:off x="3391582" y="4305358"/>
            <a:ext cx="7017547" cy="923330"/>
          </a:xfrm>
          <a:prstGeom prst="rect">
            <a:avLst/>
          </a:prstGeom>
          <a:noFill/>
        </p:spPr>
        <p:txBody>
          <a:bodyPr wrap="square" rtlCol="0">
            <a:spAutoFit/>
          </a:bodyPr>
          <a:lstStyle/>
          <a:p>
            <a:r>
              <a:rPr lang="zh-CN" altLang="en-US" dirty="0"/>
              <a:t>连接到</a:t>
            </a:r>
            <a:r>
              <a:rPr lang="en-US" altLang="zh-CN" dirty="0"/>
              <a:t>address</a:t>
            </a:r>
            <a:r>
              <a:rPr lang="zh-CN" altLang="en-US" dirty="0"/>
              <a:t>处的套接字。一般</a:t>
            </a:r>
            <a:r>
              <a:rPr lang="en-US" altLang="zh-CN" dirty="0"/>
              <a:t>address</a:t>
            </a:r>
            <a:r>
              <a:rPr lang="zh-CN" altLang="en-US" dirty="0"/>
              <a:t>的格式为元组</a:t>
            </a:r>
            <a:r>
              <a:rPr lang="en-US" altLang="zh-CN" dirty="0"/>
              <a:t>(</a:t>
            </a:r>
            <a:r>
              <a:rPr lang="en-US" altLang="zh-CN" dirty="0" err="1"/>
              <a:t>ostname,port</a:t>
            </a:r>
            <a:r>
              <a:rPr lang="en-US" altLang="zh-CN" dirty="0"/>
              <a:t>)</a:t>
            </a:r>
            <a:r>
              <a:rPr lang="zh-CN" altLang="en-US" dirty="0"/>
              <a:t>，如果连接出错，返回</a:t>
            </a:r>
            <a:r>
              <a:rPr lang="en-US" altLang="zh-CN" dirty="0" err="1"/>
              <a:t>socket.error</a:t>
            </a:r>
            <a:r>
              <a:rPr lang="zh-CN" altLang="en-US" dirty="0"/>
              <a:t>错误。</a:t>
            </a:r>
            <a:endParaRPr lang="en-US" altLang="zh-CN" dirty="0"/>
          </a:p>
          <a:p>
            <a:endParaRPr kumimoji="1" lang="zh-CN" altLang="en-US" dirty="0"/>
          </a:p>
        </p:txBody>
      </p:sp>
      <p:sp>
        <p:nvSpPr>
          <p:cNvPr id="12" name="矩形 11"/>
          <p:cNvSpPr/>
          <p:nvPr/>
        </p:nvSpPr>
        <p:spPr>
          <a:xfrm>
            <a:off x="1097278" y="5197905"/>
            <a:ext cx="9787839" cy="369332"/>
          </a:xfrm>
          <a:prstGeom prst="rect">
            <a:avLst/>
          </a:prstGeom>
        </p:spPr>
        <p:txBody>
          <a:bodyPr wrap="square">
            <a:spAutoFit/>
          </a:bodyPr>
          <a:lstStyle/>
          <a:p>
            <a:r>
              <a:rPr lang="en-US" altLang="zh-CN" b="1" dirty="0"/>
              <a:t>4. </a:t>
            </a:r>
            <a:r>
              <a:rPr lang="en-US" altLang="zh-CN" b="1" dirty="0" err="1"/>
              <a:t>s.connect_ex</a:t>
            </a:r>
            <a:r>
              <a:rPr lang="en-US" altLang="zh-CN" b="1" dirty="0"/>
              <a:t>(</a:t>
            </a:r>
            <a:r>
              <a:rPr lang="en-US" altLang="zh-CN" b="1" dirty="0" err="1"/>
              <a:t>adddress</a:t>
            </a:r>
            <a:r>
              <a:rPr lang="en-US" altLang="zh-CN" b="1" dirty="0"/>
              <a:t>)         </a:t>
            </a:r>
            <a:r>
              <a:rPr lang="zh-CN" altLang="en-US" dirty="0"/>
              <a:t>功能与</a:t>
            </a:r>
            <a:r>
              <a:rPr lang="en-US" altLang="zh-CN" dirty="0"/>
              <a:t>connect(address)</a:t>
            </a:r>
            <a:r>
              <a:rPr lang="zh-CN" altLang="en-US" dirty="0"/>
              <a:t>相同，但是成功返回</a:t>
            </a:r>
            <a:r>
              <a:rPr lang="en-US" altLang="zh-CN" dirty="0"/>
              <a:t>0</a:t>
            </a:r>
            <a:r>
              <a:rPr lang="zh-CN" altLang="en-US" dirty="0"/>
              <a:t>，失败返回</a:t>
            </a:r>
            <a:r>
              <a:rPr lang="en-US" altLang="zh-CN" dirty="0" err="1"/>
              <a:t>errno</a:t>
            </a:r>
            <a:r>
              <a:rPr lang="zh-CN" altLang="en-US" dirty="0"/>
              <a:t>的值。</a:t>
            </a:r>
            <a:endParaRPr lang="en-US" altLang="zh-CN" dirty="0"/>
          </a:p>
        </p:txBody>
      </p:sp>
    </p:spTree>
    <p:extLst>
      <p:ext uri="{BB962C8B-B14F-4D97-AF65-F5344CB8AC3E}">
        <p14:creationId xmlns:p14="http://schemas.microsoft.com/office/powerpoint/2010/main" val="96065429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19</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Socket</a:t>
            </a:r>
            <a:r>
              <a:rPr kumimoji="1" lang="zh-CN" altLang="en-US" b="1" dirty="0" smtClean="0"/>
              <a:t>的方法</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5" name="内容占位符 2"/>
          <p:cNvSpPr>
            <a:spLocks noGrp="1"/>
          </p:cNvSpPr>
          <p:nvPr>
            <p:ph idx="1"/>
          </p:nvPr>
        </p:nvSpPr>
        <p:spPr>
          <a:xfrm>
            <a:off x="1097279" y="1845733"/>
            <a:ext cx="10306841" cy="4334729"/>
          </a:xfrm>
        </p:spPr>
        <p:txBody>
          <a:bodyPr>
            <a:normAutofit/>
          </a:bodyPr>
          <a:lstStyle/>
          <a:p>
            <a:r>
              <a:rPr lang="en-US" altLang="zh-CN" dirty="0" smtClean="0">
                <a:solidFill>
                  <a:schemeClr val="tx1"/>
                </a:solidFill>
              </a:rPr>
              <a:t>7.   </a:t>
            </a:r>
            <a:r>
              <a:rPr lang="en-US" altLang="zh-CN" dirty="0" err="1" smtClean="0">
                <a:solidFill>
                  <a:schemeClr val="tx1"/>
                </a:solidFill>
              </a:rPr>
              <a:t>s.fileno</a:t>
            </a:r>
            <a:r>
              <a:rPr lang="en-US" altLang="zh-CN" dirty="0" smtClean="0">
                <a:solidFill>
                  <a:schemeClr val="tx1"/>
                </a:solidFill>
              </a:rPr>
              <a:t>()      </a:t>
            </a:r>
            <a:r>
              <a:rPr lang="zh-CN" altLang="en-US" dirty="0" smtClean="0">
                <a:solidFill>
                  <a:schemeClr val="tx1"/>
                </a:solidFill>
              </a:rPr>
              <a:t>返回套接字的文件描述符</a:t>
            </a:r>
            <a:endParaRPr lang="en-US" altLang="zh-CN" dirty="0" smtClean="0">
              <a:solidFill>
                <a:schemeClr val="tx1"/>
              </a:solidFill>
            </a:endParaRPr>
          </a:p>
          <a:p>
            <a:r>
              <a:rPr lang="en-US" altLang="zh-CN" dirty="0" smtClean="0">
                <a:solidFill>
                  <a:schemeClr val="tx1"/>
                </a:solidFill>
              </a:rPr>
              <a:t>8.   </a:t>
            </a:r>
            <a:r>
              <a:rPr lang="en-US" altLang="zh-CN" dirty="0" err="1" smtClean="0">
                <a:solidFill>
                  <a:schemeClr val="tx1"/>
                </a:solidFill>
              </a:rPr>
              <a:t>s.getpeername</a:t>
            </a:r>
            <a:r>
              <a:rPr lang="en-US" altLang="zh-CN" dirty="0" smtClean="0">
                <a:solidFill>
                  <a:schemeClr val="tx1"/>
                </a:solidFill>
              </a:rPr>
              <a:t>()    </a:t>
            </a:r>
            <a:r>
              <a:rPr lang="zh-CN" altLang="en-US" dirty="0" smtClean="0">
                <a:solidFill>
                  <a:schemeClr val="tx1"/>
                </a:solidFill>
              </a:rPr>
              <a:t>       返回连接套接字的远程地址。返回值通常是元组</a:t>
            </a:r>
            <a:r>
              <a:rPr lang="en-US" altLang="zh-CN" dirty="0" smtClean="0">
                <a:solidFill>
                  <a:schemeClr val="tx1"/>
                </a:solidFill>
              </a:rPr>
              <a:t>(</a:t>
            </a:r>
            <a:r>
              <a:rPr lang="en-US" altLang="zh-CN" dirty="0" err="1" smtClean="0">
                <a:solidFill>
                  <a:schemeClr val="tx1"/>
                </a:solidFill>
              </a:rPr>
              <a:t>ipaddr,port</a:t>
            </a:r>
            <a:r>
              <a:rPr lang="en-US" altLang="zh-CN" dirty="0" smtClean="0">
                <a:solidFill>
                  <a:schemeClr val="tx1"/>
                </a:solidFill>
              </a:rPr>
              <a:t>)</a:t>
            </a:r>
          </a:p>
          <a:p>
            <a:r>
              <a:rPr lang="en-US" altLang="zh-CN" dirty="0" smtClean="0">
                <a:solidFill>
                  <a:schemeClr val="tx1"/>
                </a:solidFill>
              </a:rPr>
              <a:t>9.   </a:t>
            </a:r>
            <a:r>
              <a:rPr lang="en-US" altLang="zh-CN" dirty="0" err="1" smtClean="0">
                <a:solidFill>
                  <a:schemeClr val="tx1"/>
                </a:solidFill>
              </a:rPr>
              <a:t>s.getsockname</a:t>
            </a:r>
            <a:r>
              <a:rPr lang="en-US" altLang="zh-CN" dirty="0" smtClean="0">
                <a:solidFill>
                  <a:schemeClr val="tx1"/>
                </a:solidFill>
              </a:rPr>
              <a:t>()     </a:t>
            </a:r>
            <a:r>
              <a:rPr lang="zh-CN" altLang="en-US" dirty="0" smtClean="0">
                <a:solidFill>
                  <a:schemeClr val="tx1"/>
                </a:solidFill>
              </a:rPr>
              <a:t>      返回套接字自己的地址。通常是一个元组</a:t>
            </a:r>
            <a:r>
              <a:rPr lang="en-US" altLang="zh-CN" dirty="0" smtClean="0">
                <a:solidFill>
                  <a:schemeClr val="tx1"/>
                </a:solidFill>
              </a:rPr>
              <a:t>(</a:t>
            </a:r>
            <a:r>
              <a:rPr lang="en-US" altLang="zh-CN" dirty="0" err="1" smtClean="0">
                <a:solidFill>
                  <a:schemeClr val="tx1"/>
                </a:solidFill>
              </a:rPr>
              <a:t>ipaddr,port</a:t>
            </a:r>
            <a:r>
              <a:rPr lang="en-US" altLang="zh-CN" dirty="0" smtClean="0">
                <a:solidFill>
                  <a:schemeClr val="tx1"/>
                </a:solidFill>
              </a:rPr>
              <a:t>)</a:t>
            </a:r>
          </a:p>
          <a:p>
            <a:r>
              <a:rPr lang="en-US" altLang="zh-CN" dirty="0" smtClean="0">
                <a:solidFill>
                  <a:schemeClr val="tx1"/>
                </a:solidFill>
              </a:rPr>
              <a:t>11. </a:t>
            </a:r>
            <a:r>
              <a:rPr lang="en-US" altLang="zh-CN" dirty="0" err="1" smtClean="0">
                <a:solidFill>
                  <a:schemeClr val="tx1"/>
                </a:solidFill>
              </a:rPr>
              <a:t>s.gettimeout</a:t>
            </a:r>
            <a:r>
              <a:rPr lang="en-US" altLang="zh-CN" dirty="0" smtClean="0">
                <a:solidFill>
                  <a:schemeClr val="tx1"/>
                </a:solidFill>
              </a:rPr>
              <a:t>()         </a:t>
            </a:r>
            <a:r>
              <a:rPr lang="zh-CN" altLang="en-US" dirty="0" smtClean="0">
                <a:solidFill>
                  <a:schemeClr val="tx1"/>
                </a:solidFill>
              </a:rPr>
              <a:t>     </a:t>
            </a:r>
            <a:r>
              <a:rPr lang="en-US" altLang="zh-CN" dirty="0" smtClean="0">
                <a:solidFill>
                  <a:schemeClr val="tx1"/>
                </a:solidFill>
              </a:rPr>
              <a:t> </a:t>
            </a:r>
            <a:r>
              <a:rPr lang="zh-CN" altLang="en-US" dirty="0" smtClean="0">
                <a:solidFill>
                  <a:schemeClr val="tx1"/>
                </a:solidFill>
              </a:rPr>
              <a:t>返回当前超时期的值，单位是秒，如果没有设置超时期，则返回</a:t>
            </a:r>
            <a:r>
              <a:rPr lang="en-US" altLang="zh-CN" dirty="0" smtClean="0">
                <a:solidFill>
                  <a:schemeClr val="tx1"/>
                </a:solidFill>
              </a:rPr>
              <a:t>None</a:t>
            </a:r>
          </a:p>
          <a:p>
            <a:r>
              <a:rPr lang="en-US" altLang="zh-CN" dirty="0" smtClean="0">
                <a:solidFill>
                  <a:schemeClr val="tx1"/>
                </a:solidFill>
              </a:rPr>
              <a:t>12</a:t>
            </a:r>
            <a:r>
              <a:rPr lang="en-US" altLang="zh-CN" dirty="0">
                <a:solidFill>
                  <a:schemeClr val="tx1"/>
                </a:solidFill>
              </a:rPr>
              <a:t>. </a:t>
            </a:r>
            <a:r>
              <a:rPr lang="en-US" altLang="zh-CN" dirty="0" err="1">
                <a:solidFill>
                  <a:schemeClr val="tx1"/>
                </a:solidFill>
              </a:rPr>
              <a:t>s.recv</a:t>
            </a:r>
            <a:r>
              <a:rPr lang="en-US" altLang="zh-CN" dirty="0">
                <a:solidFill>
                  <a:schemeClr val="tx1"/>
                </a:solidFill>
              </a:rPr>
              <a:t>(</a:t>
            </a:r>
            <a:r>
              <a:rPr lang="en-US" altLang="zh-CN" dirty="0" err="1">
                <a:solidFill>
                  <a:schemeClr val="tx1"/>
                </a:solidFill>
              </a:rPr>
              <a:t>bufsize,flag</a:t>
            </a:r>
            <a:r>
              <a:rPr lang="en-US" altLang="zh-CN" dirty="0">
                <a:solidFill>
                  <a:schemeClr val="tx1"/>
                </a:solidFill>
              </a:rPr>
              <a:t>)        </a:t>
            </a:r>
            <a:r>
              <a:rPr lang="zh-CN" altLang="en-US" dirty="0" smtClean="0">
                <a:solidFill>
                  <a:schemeClr val="tx1"/>
                </a:solidFill>
              </a:rPr>
              <a:t>接受</a:t>
            </a:r>
            <a:r>
              <a:rPr lang="en-US" altLang="zh-CN" dirty="0">
                <a:solidFill>
                  <a:schemeClr val="tx1"/>
                </a:solidFill>
              </a:rPr>
              <a:t>TCP</a:t>
            </a:r>
            <a:r>
              <a:rPr lang="zh-CN" altLang="en-US" dirty="0">
                <a:solidFill>
                  <a:schemeClr val="tx1"/>
                </a:solidFill>
              </a:rPr>
              <a:t>套接字的数据。数据以字符串形式返回，</a:t>
            </a:r>
            <a:r>
              <a:rPr lang="en-US" altLang="zh-CN" dirty="0" err="1">
                <a:solidFill>
                  <a:schemeClr val="tx1"/>
                </a:solidFill>
              </a:rPr>
              <a:t>bufsize</a:t>
            </a:r>
            <a:r>
              <a:rPr lang="zh-CN" altLang="en-US" dirty="0">
                <a:solidFill>
                  <a:schemeClr val="tx1"/>
                </a:solidFill>
              </a:rPr>
              <a:t>指定要接收的最大数据量。</a:t>
            </a:r>
            <a:r>
              <a:rPr lang="en-US" altLang="zh-CN" dirty="0">
                <a:solidFill>
                  <a:schemeClr val="tx1"/>
                </a:solidFill>
              </a:rPr>
              <a:t>flag</a:t>
            </a:r>
            <a:r>
              <a:rPr lang="zh-CN" altLang="en-US" dirty="0">
                <a:solidFill>
                  <a:schemeClr val="tx1"/>
                </a:solidFill>
              </a:rPr>
              <a:t>提供有关消息的其他信息，通常可以</a:t>
            </a:r>
            <a:r>
              <a:rPr lang="zh-CN" altLang="en-US" dirty="0" smtClean="0">
                <a:solidFill>
                  <a:schemeClr val="tx1"/>
                </a:solidFill>
              </a:rPr>
              <a:t>忽略</a:t>
            </a:r>
            <a:r>
              <a:rPr lang="en-US" altLang="zh-CN" dirty="0" smtClean="0">
                <a:solidFill>
                  <a:schemeClr val="tx1"/>
                </a:solidFill>
              </a:rPr>
              <a:t>.</a:t>
            </a:r>
          </a:p>
          <a:p>
            <a:r>
              <a:rPr lang="en-US" altLang="zh-CN" dirty="0">
                <a:solidFill>
                  <a:schemeClr val="tx1"/>
                </a:solidFill>
              </a:rPr>
              <a:t>13. </a:t>
            </a:r>
            <a:r>
              <a:rPr lang="en-US" altLang="zh-CN" dirty="0" err="1">
                <a:solidFill>
                  <a:schemeClr val="tx1"/>
                </a:solidFill>
              </a:rPr>
              <a:t>s.recvfrom</a:t>
            </a:r>
            <a:r>
              <a:rPr lang="en-US" altLang="zh-CN" dirty="0">
                <a:solidFill>
                  <a:schemeClr val="tx1"/>
                </a:solidFill>
              </a:rPr>
              <a:t>(</a:t>
            </a:r>
            <a:r>
              <a:rPr lang="en-US" altLang="zh-CN" dirty="0" err="1">
                <a:solidFill>
                  <a:schemeClr val="tx1"/>
                </a:solidFill>
              </a:rPr>
              <a:t>bufsize</a:t>
            </a:r>
            <a:r>
              <a:rPr lang="en-US" altLang="zh-CN" dirty="0">
                <a:solidFill>
                  <a:schemeClr val="tx1"/>
                </a:solidFill>
              </a:rPr>
              <a:t>[.flag])   </a:t>
            </a:r>
            <a:r>
              <a:rPr lang="zh-CN" altLang="en-US" dirty="0">
                <a:solidFill>
                  <a:schemeClr val="tx1"/>
                </a:solidFill>
              </a:rPr>
              <a:t>接受</a:t>
            </a:r>
            <a:r>
              <a:rPr lang="en-US" altLang="zh-CN" dirty="0">
                <a:solidFill>
                  <a:schemeClr val="tx1"/>
                </a:solidFill>
              </a:rPr>
              <a:t>UDP</a:t>
            </a:r>
            <a:r>
              <a:rPr lang="zh-CN" altLang="en-US" dirty="0">
                <a:solidFill>
                  <a:schemeClr val="tx1"/>
                </a:solidFill>
              </a:rPr>
              <a:t>套接字的数据。与</a:t>
            </a:r>
            <a:r>
              <a:rPr lang="en-US" altLang="zh-CN" dirty="0" err="1">
                <a:solidFill>
                  <a:schemeClr val="tx1"/>
                </a:solidFill>
              </a:rPr>
              <a:t>recv</a:t>
            </a:r>
            <a:r>
              <a:rPr lang="en-US" altLang="zh-CN" dirty="0">
                <a:solidFill>
                  <a:schemeClr val="tx1"/>
                </a:solidFill>
              </a:rPr>
              <a:t>()</a:t>
            </a:r>
            <a:r>
              <a:rPr lang="zh-CN" altLang="en-US" dirty="0">
                <a:solidFill>
                  <a:schemeClr val="tx1"/>
                </a:solidFill>
              </a:rPr>
              <a:t>类似，但返回值是（</a:t>
            </a:r>
            <a:r>
              <a:rPr lang="en-US" altLang="zh-CN" dirty="0" err="1">
                <a:solidFill>
                  <a:schemeClr val="tx1"/>
                </a:solidFill>
              </a:rPr>
              <a:t>data,address</a:t>
            </a:r>
            <a:r>
              <a:rPr lang="zh-CN" altLang="en-US" dirty="0">
                <a:solidFill>
                  <a:schemeClr val="tx1"/>
                </a:solidFill>
              </a:rPr>
              <a:t>）。其中</a:t>
            </a:r>
            <a:r>
              <a:rPr lang="en-US" altLang="zh-CN" dirty="0">
                <a:solidFill>
                  <a:schemeClr val="tx1"/>
                </a:solidFill>
              </a:rPr>
              <a:t>data</a:t>
            </a:r>
            <a:r>
              <a:rPr lang="zh-CN" altLang="en-US" dirty="0">
                <a:solidFill>
                  <a:schemeClr val="tx1"/>
                </a:solidFill>
              </a:rPr>
              <a:t>是包含接收数据的字符串，</a:t>
            </a:r>
            <a:r>
              <a:rPr lang="en-US" altLang="zh-CN" dirty="0">
                <a:solidFill>
                  <a:schemeClr val="tx1"/>
                </a:solidFill>
              </a:rPr>
              <a:t>address</a:t>
            </a:r>
            <a:r>
              <a:rPr lang="zh-CN" altLang="en-US" dirty="0">
                <a:solidFill>
                  <a:schemeClr val="tx1"/>
                </a:solidFill>
              </a:rPr>
              <a:t>是发送数据的套接字地址</a:t>
            </a:r>
            <a:r>
              <a:rPr lang="zh-CN" altLang="en-US" dirty="0" smtClean="0">
                <a:solidFill>
                  <a:schemeClr val="tx1"/>
                </a:solidFill>
              </a:rPr>
              <a:t>。</a:t>
            </a:r>
            <a:endParaRPr lang="en-US" altLang="zh-CN" dirty="0" smtClean="0">
              <a:solidFill>
                <a:schemeClr val="tx1"/>
              </a:solidFill>
            </a:endParaRPr>
          </a:p>
          <a:p>
            <a:r>
              <a:rPr lang="en-US" altLang="zh-CN" dirty="0">
                <a:solidFill>
                  <a:schemeClr val="tx1"/>
                </a:solidFill>
              </a:rPr>
              <a:t>14. </a:t>
            </a:r>
            <a:r>
              <a:rPr lang="en-US" altLang="zh-CN" dirty="0" err="1">
                <a:solidFill>
                  <a:schemeClr val="tx1"/>
                </a:solidFill>
              </a:rPr>
              <a:t>s.send</a:t>
            </a:r>
            <a:r>
              <a:rPr lang="en-US" altLang="zh-CN" dirty="0">
                <a:solidFill>
                  <a:schemeClr val="tx1"/>
                </a:solidFill>
              </a:rPr>
              <a:t>(string[,flag])       </a:t>
            </a:r>
            <a:r>
              <a:rPr lang="zh-CN" altLang="en-US" dirty="0">
                <a:solidFill>
                  <a:schemeClr val="tx1"/>
                </a:solidFill>
              </a:rPr>
              <a:t>发送</a:t>
            </a:r>
            <a:r>
              <a:rPr lang="en-US" altLang="zh-CN" dirty="0">
                <a:solidFill>
                  <a:schemeClr val="tx1"/>
                </a:solidFill>
              </a:rPr>
              <a:t>TCP</a:t>
            </a:r>
            <a:r>
              <a:rPr lang="zh-CN" altLang="en-US" dirty="0">
                <a:solidFill>
                  <a:schemeClr val="tx1"/>
                </a:solidFill>
              </a:rPr>
              <a:t>数据。将</a:t>
            </a:r>
            <a:r>
              <a:rPr lang="en-US" altLang="zh-CN" dirty="0">
                <a:solidFill>
                  <a:schemeClr val="tx1"/>
                </a:solidFill>
              </a:rPr>
              <a:t>string</a:t>
            </a:r>
            <a:r>
              <a:rPr lang="zh-CN" altLang="en-US" dirty="0">
                <a:solidFill>
                  <a:schemeClr val="tx1"/>
                </a:solidFill>
              </a:rPr>
              <a:t>中的数据发送到连接的套接字。返回值是要发送的字节数量，该数量可能小于</a:t>
            </a:r>
            <a:r>
              <a:rPr lang="en-US" altLang="zh-CN" dirty="0">
                <a:solidFill>
                  <a:schemeClr val="tx1"/>
                </a:solidFill>
              </a:rPr>
              <a:t>string</a:t>
            </a:r>
            <a:r>
              <a:rPr lang="zh-CN" altLang="en-US" dirty="0">
                <a:solidFill>
                  <a:schemeClr val="tx1"/>
                </a:solidFill>
              </a:rPr>
              <a:t>的字节大小。</a:t>
            </a:r>
          </a:p>
        </p:txBody>
      </p:sp>
    </p:spTree>
    <p:extLst>
      <p:ext uri="{BB962C8B-B14F-4D97-AF65-F5344CB8AC3E}">
        <p14:creationId xmlns:p14="http://schemas.microsoft.com/office/powerpoint/2010/main" val="66296011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顾鲍尔</a:t>
            </a:r>
            <a:endParaRPr kumimoji="1" lang="zh-CN" altLang="en-US" dirty="0"/>
          </a:p>
        </p:txBody>
      </p:sp>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2</a:t>
            </a:fld>
            <a:endParaRPr lang="en-US" dirty="0"/>
          </a:p>
        </p:txBody>
      </p:sp>
      <p:sp>
        <p:nvSpPr>
          <p:cNvPr id="6" name="内容占位符 2"/>
          <p:cNvSpPr>
            <a:spLocks noGrp="1"/>
          </p:cNvSpPr>
          <p:nvPr>
            <p:ph idx="1"/>
          </p:nvPr>
        </p:nvSpPr>
        <p:spPr>
          <a:xfrm>
            <a:off x="1097280" y="1845734"/>
            <a:ext cx="7633361" cy="4023360"/>
          </a:xfrm>
        </p:spPr>
        <p:txBody>
          <a:bodyPr/>
          <a:lstStyle/>
          <a:p>
            <a:endParaRPr lang="zh-CN" altLang="en-US" dirty="0" smtClean="0"/>
          </a:p>
          <a:p>
            <a:r>
              <a:rPr lang="zh-CN" altLang="en-US" b="1" dirty="0" smtClean="0"/>
              <a:t>♥  曾就职于韩国</a:t>
            </a:r>
            <a:r>
              <a:rPr lang="en-US" altLang="zh-CN" b="1" dirty="0" err="1" smtClean="0"/>
              <a:t>NCsoft</a:t>
            </a:r>
            <a:r>
              <a:rPr lang="zh-CN" altLang="en-US" b="1" dirty="0" smtClean="0"/>
              <a:t>、搜狐畅游等知名互联网公司，负责开发多款系统平台和运维业务工具。</a:t>
            </a:r>
          </a:p>
          <a:p>
            <a:endParaRPr lang="en-US" altLang="zh-CN" b="1" dirty="0" smtClean="0"/>
          </a:p>
          <a:p>
            <a:r>
              <a:rPr lang="zh-CN" altLang="en-US" b="1" dirty="0" smtClean="0"/>
              <a:t>♥</a:t>
            </a:r>
            <a:r>
              <a:rPr lang="en-US" altLang="zh-CN" b="1" dirty="0" smtClean="0"/>
              <a:t>  </a:t>
            </a:r>
            <a:r>
              <a:rPr lang="zh-CN" altLang="en-US" b="1" dirty="0" smtClean="0"/>
              <a:t>博学教育</a:t>
            </a:r>
            <a:r>
              <a:rPr lang="zh-CN" altLang="en-US" b="1" dirty="0"/>
              <a:t>、</a:t>
            </a:r>
            <a:r>
              <a:rPr lang="zh-CN" altLang="en-US" b="1" dirty="0" smtClean="0"/>
              <a:t>上海交大慧谷特聘</a:t>
            </a:r>
            <a:r>
              <a:rPr lang="en-US" altLang="zh-CN" b="1" dirty="0" smtClean="0"/>
              <a:t>Python</a:t>
            </a:r>
            <a:r>
              <a:rPr lang="zh-CN" altLang="en-US" b="1" dirty="0" smtClean="0"/>
              <a:t>讲师。</a:t>
            </a:r>
          </a:p>
          <a:p>
            <a:endParaRPr lang="en-US" altLang="zh-CN" b="1" dirty="0" smtClean="0"/>
          </a:p>
          <a:p>
            <a:r>
              <a:rPr lang="zh-CN" altLang="en-US" b="1" dirty="0"/>
              <a:t>♥ </a:t>
            </a:r>
            <a:r>
              <a:rPr lang="zh-CN" altLang="en-US" b="1" dirty="0" smtClean="0"/>
              <a:t> </a:t>
            </a:r>
            <a:r>
              <a:rPr lang="en-US" altLang="zh-CN" b="1" dirty="0" smtClean="0"/>
              <a:t>2014</a:t>
            </a:r>
            <a:r>
              <a:rPr lang="zh-CN" altLang="en-US" b="1" dirty="0" smtClean="0"/>
              <a:t>年加入某世界五百强电商项目组，担任“高级</a:t>
            </a:r>
            <a:r>
              <a:rPr lang="en-US" altLang="zh-CN" b="1" dirty="0" smtClean="0"/>
              <a:t>Python</a:t>
            </a:r>
            <a:r>
              <a:rPr lang="zh-CN" altLang="en-US" b="1" dirty="0" smtClean="0"/>
              <a:t>运维开发”一职，先后独立开发了“自动发布平台”、“</a:t>
            </a:r>
            <a:r>
              <a:rPr lang="en-US" altLang="zh-CN" b="1" dirty="0" smtClean="0"/>
              <a:t>CMDB</a:t>
            </a:r>
            <a:r>
              <a:rPr lang="zh-CN" altLang="en-US" b="1" dirty="0" smtClean="0"/>
              <a:t>”、“</a:t>
            </a:r>
            <a:r>
              <a:rPr lang="en-US" altLang="zh-CN" b="1" dirty="0" err="1"/>
              <a:t>Work</a:t>
            </a:r>
            <a:r>
              <a:rPr lang="en-US" altLang="zh-CN" b="1" dirty="0" err="1" smtClean="0"/>
              <a:t>Flow</a:t>
            </a:r>
            <a:r>
              <a:rPr lang="zh-CN" altLang="en-US" b="1" dirty="0" smtClean="0"/>
              <a:t>”等自动化运维系统。</a:t>
            </a:r>
            <a:endParaRPr lang="en-US" altLang="zh-CN" b="1" dirty="0" smtClean="0"/>
          </a:p>
          <a:p>
            <a:endParaRPr lang="zh-CN" altLang="en-US" dirty="0"/>
          </a:p>
        </p:txBody>
      </p:sp>
      <p:pic>
        <p:nvPicPr>
          <p:cNvPr id="7" name="图片 6"/>
          <p:cNvPicPr>
            <a:picLocks noChangeAspect="1"/>
          </p:cNvPicPr>
          <p:nvPr/>
        </p:nvPicPr>
        <p:blipFill>
          <a:blip r:embed="rId2"/>
          <a:stretch>
            <a:fillRect/>
          </a:stretch>
        </p:blipFill>
        <p:spPr>
          <a:xfrm>
            <a:off x="8730641" y="2146473"/>
            <a:ext cx="2881682" cy="2976671"/>
          </a:xfrm>
          <a:prstGeom prst="rect">
            <a:avLst/>
          </a:prstGeom>
        </p:spPr>
      </p:pic>
      <p:pic>
        <p:nvPicPr>
          <p:cNvPr id="8" name="图片 7"/>
          <p:cNvPicPr>
            <a:picLocks noChangeAspect="1"/>
          </p:cNvPicPr>
          <p:nvPr/>
        </p:nvPicPr>
        <p:blipFill>
          <a:blip r:embed="rId3"/>
          <a:stretch>
            <a:fillRect/>
          </a:stretch>
        </p:blipFill>
        <p:spPr>
          <a:xfrm>
            <a:off x="9854883" y="418845"/>
            <a:ext cx="1757440" cy="1186272"/>
          </a:xfrm>
          <a:prstGeom prst="rect">
            <a:avLst/>
          </a:prstGeom>
        </p:spPr>
      </p:pic>
    </p:spTree>
    <p:extLst>
      <p:ext uri="{BB962C8B-B14F-4D97-AF65-F5344CB8AC3E}">
        <p14:creationId xmlns:p14="http://schemas.microsoft.com/office/powerpoint/2010/main" val="95243625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20</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Socket</a:t>
            </a:r>
            <a:r>
              <a:rPr kumimoji="1" lang="zh-CN" altLang="en-US" b="1" dirty="0" smtClean="0"/>
              <a:t>的方法</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8" name="内容占位符 2"/>
          <p:cNvSpPr>
            <a:spLocks noGrp="1"/>
          </p:cNvSpPr>
          <p:nvPr>
            <p:ph idx="1"/>
          </p:nvPr>
        </p:nvSpPr>
        <p:spPr>
          <a:xfrm>
            <a:off x="1097280" y="2472034"/>
            <a:ext cx="10306841" cy="2550903"/>
          </a:xfrm>
        </p:spPr>
        <p:txBody>
          <a:bodyPr>
            <a:normAutofit/>
          </a:bodyPr>
          <a:lstStyle/>
          <a:p>
            <a:r>
              <a:rPr lang="en-US" altLang="zh-CN" dirty="0" smtClean="0">
                <a:solidFill>
                  <a:schemeClr val="tx1"/>
                </a:solidFill>
              </a:rPr>
              <a:t>15</a:t>
            </a:r>
            <a:r>
              <a:rPr lang="en-US" altLang="zh-CN" dirty="0">
                <a:solidFill>
                  <a:schemeClr val="tx1"/>
                </a:solidFill>
              </a:rPr>
              <a:t>. </a:t>
            </a:r>
            <a:r>
              <a:rPr lang="en-US" altLang="zh-CN" dirty="0" err="1">
                <a:solidFill>
                  <a:schemeClr val="tx1"/>
                </a:solidFill>
              </a:rPr>
              <a:t>s.sendall</a:t>
            </a:r>
            <a:r>
              <a:rPr lang="en-US" altLang="zh-CN" dirty="0">
                <a:solidFill>
                  <a:schemeClr val="tx1"/>
                </a:solidFill>
              </a:rPr>
              <a:t>(string[,flag])    </a:t>
            </a:r>
            <a:r>
              <a:rPr lang="zh-CN" altLang="en-US" dirty="0">
                <a:solidFill>
                  <a:schemeClr val="tx1"/>
                </a:solidFill>
              </a:rPr>
              <a:t>完整发送</a:t>
            </a:r>
            <a:r>
              <a:rPr lang="en-US" altLang="zh-CN" dirty="0">
                <a:solidFill>
                  <a:schemeClr val="tx1"/>
                </a:solidFill>
              </a:rPr>
              <a:t>TCP</a:t>
            </a:r>
            <a:r>
              <a:rPr lang="zh-CN" altLang="en-US" dirty="0">
                <a:solidFill>
                  <a:schemeClr val="tx1"/>
                </a:solidFill>
              </a:rPr>
              <a:t>数据。将</a:t>
            </a:r>
            <a:r>
              <a:rPr lang="en-US" altLang="zh-CN" dirty="0">
                <a:solidFill>
                  <a:schemeClr val="tx1"/>
                </a:solidFill>
              </a:rPr>
              <a:t>string</a:t>
            </a:r>
            <a:r>
              <a:rPr lang="zh-CN" altLang="en-US" dirty="0">
                <a:solidFill>
                  <a:schemeClr val="tx1"/>
                </a:solidFill>
              </a:rPr>
              <a:t>中的数据发送到连接的套接字，但在返回之前会尝试发送所有数据。成功返回</a:t>
            </a:r>
            <a:r>
              <a:rPr lang="en-US" altLang="zh-CN" dirty="0">
                <a:solidFill>
                  <a:schemeClr val="tx1"/>
                </a:solidFill>
              </a:rPr>
              <a:t>None</a:t>
            </a:r>
            <a:r>
              <a:rPr lang="zh-CN" altLang="en-US" dirty="0">
                <a:solidFill>
                  <a:schemeClr val="tx1"/>
                </a:solidFill>
              </a:rPr>
              <a:t>，失败则抛出异常</a:t>
            </a:r>
            <a:r>
              <a:rPr lang="zh-CN" altLang="en-US" dirty="0" smtClean="0">
                <a:solidFill>
                  <a:schemeClr val="tx1"/>
                </a:solidFill>
              </a:rPr>
              <a:t>。</a:t>
            </a:r>
            <a:endParaRPr lang="en-US" altLang="zh-CN" dirty="0" smtClean="0">
              <a:solidFill>
                <a:schemeClr val="tx1"/>
              </a:solidFill>
            </a:endParaRPr>
          </a:p>
          <a:p>
            <a:r>
              <a:rPr lang="en-US" altLang="zh-CN" dirty="0">
                <a:solidFill>
                  <a:schemeClr val="tx1"/>
                </a:solidFill>
              </a:rPr>
              <a:t>16. </a:t>
            </a:r>
            <a:r>
              <a:rPr lang="en-US" altLang="zh-CN" dirty="0" err="1">
                <a:solidFill>
                  <a:schemeClr val="tx1"/>
                </a:solidFill>
              </a:rPr>
              <a:t>s.sendto</a:t>
            </a:r>
            <a:r>
              <a:rPr lang="en-US" altLang="zh-CN" dirty="0">
                <a:solidFill>
                  <a:schemeClr val="tx1"/>
                </a:solidFill>
              </a:rPr>
              <a:t>(string[,flag],address)     </a:t>
            </a:r>
            <a:r>
              <a:rPr lang="zh-CN" altLang="en-US" dirty="0">
                <a:solidFill>
                  <a:schemeClr val="tx1"/>
                </a:solidFill>
              </a:rPr>
              <a:t>发送</a:t>
            </a:r>
            <a:r>
              <a:rPr lang="en-US" altLang="zh-CN" dirty="0">
                <a:solidFill>
                  <a:schemeClr val="tx1"/>
                </a:solidFill>
              </a:rPr>
              <a:t>UDP</a:t>
            </a:r>
            <a:r>
              <a:rPr lang="zh-CN" altLang="en-US" dirty="0">
                <a:solidFill>
                  <a:schemeClr val="tx1"/>
                </a:solidFill>
              </a:rPr>
              <a:t>数据。将数据发送到套接字，</a:t>
            </a:r>
            <a:r>
              <a:rPr lang="en-US" altLang="zh-CN" dirty="0">
                <a:solidFill>
                  <a:schemeClr val="tx1"/>
                </a:solidFill>
              </a:rPr>
              <a:t>address</a:t>
            </a:r>
            <a:r>
              <a:rPr lang="zh-CN" altLang="en-US" dirty="0">
                <a:solidFill>
                  <a:schemeClr val="tx1"/>
                </a:solidFill>
              </a:rPr>
              <a:t>是形式为（</a:t>
            </a:r>
            <a:r>
              <a:rPr lang="en-US" altLang="zh-CN" dirty="0" err="1">
                <a:solidFill>
                  <a:schemeClr val="tx1"/>
                </a:solidFill>
              </a:rPr>
              <a:t>ipaddr</a:t>
            </a:r>
            <a:r>
              <a:rPr lang="zh-CN" altLang="en-US" dirty="0">
                <a:solidFill>
                  <a:schemeClr val="tx1"/>
                </a:solidFill>
              </a:rPr>
              <a:t>，</a:t>
            </a:r>
            <a:r>
              <a:rPr lang="en-US" altLang="zh-CN" dirty="0">
                <a:solidFill>
                  <a:schemeClr val="tx1"/>
                </a:solidFill>
              </a:rPr>
              <a:t>port</a:t>
            </a:r>
            <a:r>
              <a:rPr lang="zh-CN" altLang="en-US" dirty="0">
                <a:solidFill>
                  <a:schemeClr val="tx1"/>
                </a:solidFill>
              </a:rPr>
              <a:t>）的元组，指定远程地址。返回值是发送的字节数</a:t>
            </a:r>
            <a:r>
              <a:rPr lang="zh-CN" altLang="en-US" dirty="0" smtClean="0">
                <a:solidFill>
                  <a:schemeClr val="tx1"/>
                </a:solidFill>
              </a:rPr>
              <a:t>。</a:t>
            </a:r>
            <a:endParaRPr lang="en-US" altLang="zh-CN" dirty="0" smtClean="0">
              <a:solidFill>
                <a:schemeClr val="tx1"/>
              </a:solidFill>
            </a:endParaRPr>
          </a:p>
          <a:p>
            <a:r>
              <a:rPr lang="en-US" altLang="zh-CN" dirty="0" smtClean="0">
                <a:solidFill>
                  <a:schemeClr val="tx1"/>
                </a:solidFill>
              </a:rPr>
              <a:t>19</a:t>
            </a:r>
            <a:r>
              <a:rPr lang="en-US" altLang="zh-CN" dirty="0">
                <a:solidFill>
                  <a:schemeClr val="tx1"/>
                </a:solidFill>
              </a:rPr>
              <a:t>. </a:t>
            </a:r>
            <a:r>
              <a:rPr lang="en-US" altLang="zh-CN" dirty="0" err="1">
                <a:solidFill>
                  <a:schemeClr val="tx1"/>
                </a:solidFill>
              </a:rPr>
              <a:t>s.settimeout</a:t>
            </a:r>
            <a:r>
              <a:rPr lang="en-US" altLang="zh-CN" dirty="0">
                <a:solidFill>
                  <a:schemeClr val="tx1"/>
                </a:solidFill>
              </a:rPr>
              <a:t>(timeout)         </a:t>
            </a:r>
            <a:r>
              <a:rPr lang="zh-CN" altLang="en-US" dirty="0">
                <a:solidFill>
                  <a:schemeClr val="tx1"/>
                </a:solidFill>
              </a:rPr>
              <a:t>设置套接字操作的超时期，</a:t>
            </a:r>
            <a:r>
              <a:rPr lang="en-US" altLang="zh-CN" dirty="0">
                <a:solidFill>
                  <a:schemeClr val="tx1"/>
                </a:solidFill>
              </a:rPr>
              <a:t>timeout</a:t>
            </a:r>
            <a:r>
              <a:rPr lang="zh-CN" altLang="en-US" dirty="0">
                <a:solidFill>
                  <a:schemeClr val="tx1"/>
                </a:solidFill>
              </a:rPr>
              <a:t>是一个浮点数，单位是秒。值为</a:t>
            </a:r>
            <a:r>
              <a:rPr lang="en-US" altLang="zh-CN" dirty="0">
                <a:solidFill>
                  <a:schemeClr val="tx1"/>
                </a:solidFill>
              </a:rPr>
              <a:t>None</a:t>
            </a:r>
            <a:r>
              <a:rPr lang="zh-CN" altLang="en-US" dirty="0">
                <a:solidFill>
                  <a:schemeClr val="tx1"/>
                </a:solidFill>
              </a:rPr>
              <a:t>表示没有超时期。一般，超时期应该在刚创建套接字时设置，因为它们可能用于连接的操作</a:t>
            </a:r>
          </a:p>
        </p:txBody>
      </p:sp>
    </p:spTree>
    <p:extLst>
      <p:ext uri="{BB962C8B-B14F-4D97-AF65-F5344CB8AC3E}">
        <p14:creationId xmlns:p14="http://schemas.microsoft.com/office/powerpoint/2010/main" val="101396154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21</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Socket</a:t>
            </a:r>
            <a:r>
              <a:rPr kumimoji="1" lang="zh-CN" altLang="en-US" b="1" dirty="0" smtClean="0"/>
              <a:t>编程</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3" name="文本框 2"/>
          <p:cNvSpPr txBox="1"/>
          <p:nvPr/>
        </p:nvSpPr>
        <p:spPr>
          <a:xfrm>
            <a:off x="1327759" y="3056351"/>
            <a:ext cx="9827921" cy="584775"/>
          </a:xfrm>
          <a:prstGeom prst="rect">
            <a:avLst/>
          </a:prstGeom>
          <a:noFill/>
        </p:spPr>
        <p:txBody>
          <a:bodyPr wrap="square" rtlCol="0">
            <a:spAutoFit/>
          </a:bodyPr>
          <a:lstStyle/>
          <a:p>
            <a:pPr algn="ctr"/>
            <a:r>
              <a:rPr kumimoji="1" lang="zh-CN" altLang="en-US" sz="3200" b="1" dirty="0"/>
              <a:t>服务器端开发</a:t>
            </a:r>
          </a:p>
        </p:txBody>
      </p:sp>
    </p:spTree>
    <p:extLst>
      <p:ext uri="{BB962C8B-B14F-4D97-AF65-F5344CB8AC3E}">
        <p14:creationId xmlns:p14="http://schemas.microsoft.com/office/powerpoint/2010/main" val="7159193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22</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Socket</a:t>
            </a:r>
            <a:r>
              <a:rPr kumimoji="1" lang="zh-CN" altLang="en-US" b="1" dirty="0" smtClean="0"/>
              <a:t>编程</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3" name="文本框 2"/>
          <p:cNvSpPr txBox="1"/>
          <p:nvPr/>
        </p:nvSpPr>
        <p:spPr>
          <a:xfrm>
            <a:off x="1327759" y="3056351"/>
            <a:ext cx="9827921" cy="584775"/>
          </a:xfrm>
          <a:prstGeom prst="rect">
            <a:avLst/>
          </a:prstGeom>
          <a:noFill/>
        </p:spPr>
        <p:txBody>
          <a:bodyPr wrap="square" rtlCol="0">
            <a:spAutoFit/>
          </a:bodyPr>
          <a:lstStyle/>
          <a:p>
            <a:pPr algn="ctr"/>
            <a:r>
              <a:rPr kumimoji="1" lang="zh-CN" altLang="en-US" sz="3200" b="1" dirty="0" smtClean="0"/>
              <a:t>客户端</a:t>
            </a:r>
            <a:r>
              <a:rPr kumimoji="1" lang="zh-CN" altLang="en-US" sz="3200" b="1" dirty="0"/>
              <a:t>开发</a:t>
            </a:r>
          </a:p>
        </p:txBody>
      </p:sp>
    </p:spTree>
    <p:extLst>
      <p:ext uri="{BB962C8B-B14F-4D97-AF65-F5344CB8AC3E}">
        <p14:creationId xmlns:p14="http://schemas.microsoft.com/office/powerpoint/2010/main" val="171927002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23</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Socket</a:t>
            </a:r>
            <a:r>
              <a:rPr kumimoji="1" lang="zh-CN" altLang="en-US" b="1" dirty="0" smtClean="0"/>
              <a:t>编程</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3" name="文本框 2"/>
          <p:cNvSpPr txBox="1"/>
          <p:nvPr/>
        </p:nvSpPr>
        <p:spPr>
          <a:xfrm>
            <a:off x="1327759" y="3056351"/>
            <a:ext cx="9827921" cy="584775"/>
          </a:xfrm>
          <a:prstGeom prst="rect">
            <a:avLst/>
          </a:prstGeom>
          <a:noFill/>
        </p:spPr>
        <p:txBody>
          <a:bodyPr wrap="square" rtlCol="0">
            <a:spAutoFit/>
          </a:bodyPr>
          <a:lstStyle/>
          <a:p>
            <a:pPr algn="ctr"/>
            <a:r>
              <a:rPr kumimoji="1" lang="en-US" altLang="zh-CN" sz="3200" b="1" dirty="0" smtClean="0"/>
              <a:t>Socket</a:t>
            </a:r>
            <a:r>
              <a:rPr kumimoji="1" lang="zh-CN" altLang="en-US" sz="3200" b="1" dirty="0" smtClean="0"/>
              <a:t>异步通信</a:t>
            </a:r>
            <a:endParaRPr kumimoji="1" lang="zh-CN" altLang="en-US" sz="3200" b="1" dirty="0"/>
          </a:p>
        </p:txBody>
      </p:sp>
    </p:spTree>
    <p:extLst>
      <p:ext uri="{BB962C8B-B14F-4D97-AF65-F5344CB8AC3E}">
        <p14:creationId xmlns:p14="http://schemas.microsoft.com/office/powerpoint/2010/main" val="166309511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24</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Socket</a:t>
            </a:r>
            <a:r>
              <a:rPr kumimoji="1" lang="zh-CN" altLang="en-US" b="1" dirty="0" smtClean="0"/>
              <a:t>编程－</a:t>
            </a:r>
            <a:r>
              <a:rPr lang="en-US" altLang="zh-CN" b="1" dirty="0" err="1"/>
              <a:t>SocketServer</a:t>
            </a:r>
            <a:r>
              <a:rPr lang="zh-CN" altLang="en-US" b="1" dirty="0"/>
              <a:t>框架</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pic>
        <p:nvPicPr>
          <p:cNvPr id="7" name="内容占位符 5"/>
          <p:cNvPicPr>
            <a:picLocks noGrp="1" noChangeAspect="1"/>
          </p:cNvPicPr>
          <p:nvPr>
            <p:ph idx="1"/>
          </p:nvPr>
        </p:nvPicPr>
        <p:blipFill>
          <a:blip r:embed="rId3"/>
          <a:stretch>
            <a:fillRect/>
          </a:stretch>
        </p:blipFill>
        <p:spPr>
          <a:xfrm>
            <a:off x="1197534" y="1826869"/>
            <a:ext cx="9958146" cy="4386643"/>
          </a:xfrm>
          <a:prstGeom prst="rect">
            <a:avLst/>
          </a:prstGeom>
        </p:spPr>
      </p:pic>
    </p:spTree>
    <p:extLst>
      <p:ext uri="{BB962C8B-B14F-4D97-AF65-F5344CB8AC3E}">
        <p14:creationId xmlns:p14="http://schemas.microsoft.com/office/powerpoint/2010/main" val="185242217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25</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Socket</a:t>
            </a:r>
            <a:r>
              <a:rPr kumimoji="1" lang="zh-CN" altLang="en-US" b="1" dirty="0" smtClean="0"/>
              <a:t>编程－</a:t>
            </a:r>
            <a:r>
              <a:rPr lang="en-US" altLang="zh-CN" b="1" dirty="0" err="1"/>
              <a:t>SocketServer</a:t>
            </a:r>
            <a:r>
              <a:rPr lang="zh-CN" altLang="en-US" b="1" dirty="0"/>
              <a:t>框架</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pic>
        <p:nvPicPr>
          <p:cNvPr id="8" name="图片 7"/>
          <p:cNvPicPr>
            <a:picLocks noChangeAspect="1"/>
          </p:cNvPicPr>
          <p:nvPr/>
        </p:nvPicPr>
        <p:blipFill>
          <a:blip r:embed="rId3"/>
          <a:stretch>
            <a:fillRect/>
          </a:stretch>
        </p:blipFill>
        <p:spPr>
          <a:xfrm>
            <a:off x="1154083" y="1785643"/>
            <a:ext cx="10058400" cy="4504987"/>
          </a:xfrm>
          <a:prstGeom prst="rect">
            <a:avLst/>
          </a:prstGeom>
        </p:spPr>
      </p:pic>
    </p:spTree>
    <p:extLst>
      <p:ext uri="{BB962C8B-B14F-4D97-AF65-F5344CB8AC3E}">
        <p14:creationId xmlns:p14="http://schemas.microsoft.com/office/powerpoint/2010/main" val="177155143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26</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err="1" smtClean="0"/>
              <a:t>SocketServer</a:t>
            </a:r>
            <a:r>
              <a:rPr lang="zh-CN" altLang="en-US" b="1" dirty="0" smtClean="0"/>
              <a:t>框架－</a:t>
            </a:r>
            <a:r>
              <a:rPr lang="en-US" altLang="zh-CN" b="1" dirty="0" smtClean="0"/>
              <a:t>Server</a:t>
            </a:r>
            <a:r>
              <a:rPr lang="zh-CN" altLang="en-US" b="1" dirty="0" smtClean="0"/>
              <a:t>端</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9" name="内容占位符 2"/>
          <p:cNvSpPr>
            <a:spLocks noGrp="1"/>
          </p:cNvSpPr>
          <p:nvPr>
            <p:ph idx="1"/>
          </p:nvPr>
        </p:nvSpPr>
        <p:spPr>
          <a:xfrm>
            <a:off x="2373033" y="1867767"/>
            <a:ext cx="7506893" cy="4023360"/>
          </a:xfrm>
        </p:spPr>
        <p:txBody>
          <a:bodyPr>
            <a:normAutofit fontScale="85000" lnSpcReduction="20000"/>
          </a:bodyPr>
          <a:lstStyle/>
          <a:p>
            <a:r>
              <a:rPr lang="en-US" altLang="zh-CN" dirty="0"/>
              <a:t>import </a:t>
            </a:r>
            <a:r>
              <a:rPr lang="en-US" altLang="zh-CN" dirty="0" err="1" smtClean="0"/>
              <a:t>SocketServer</a:t>
            </a:r>
            <a:endParaRPr lang="en-US" altLang="zh-CN" dirty="0"/>
          </a:p>
          <a:p>
            <a:r>
              <a:rPr lang="en-US" altLang="zh-CN" dirty="0"/>
              <a:t>class </a:t>
            </a:r>
            <a:r>
              <a:rPr lang="en-US" altLang="zh-CN" dirty="0" err="1"/>
              <a:t>MyTCPHandler</a:t>
            </a:r>
            <a:r>
              <a:rPr lang="en-US" altLang="zh-CN" dirty="0"/>
              <a:t>(</a:t>
            </a:r>
            <a:r>
              <a:rPr lang="en-US" altLang="zh-CN" dirty="0" err="1"/>
              <a:t>SocketServer.BaseRequestHandler</a:t>
            </a:r>
            <a:r>
              <a:rPr lang="en-US" altLang="zh-CN" dirty="0" smtClean="0"/>
              <a:t>):</a:t>
            </a:r>
            <a:endParaRPr lang="en-US" altLang="zh-CN" dirty="0"/>
          </a:p>
          <a:p>
            <a:r>
              <a:rPr lang="en-US" altLang="zh-CN" dirty="0"/>
              <a:t>    </a:t>
            </a:r>
            <a:r>
              <a:rPr lang="en-US" altLang="zh-CN" dirty="0" err="1"/>
              <a:t>def</a:t>
            </a:r>
            <a:r>
              <a:rPr lang="en-US" altLang="zh-CN" dirty="0"/>
              <a:t> handle(self):</a:t>
            </a:r>
          </a:p>
          <a:p>
            <a:r>
              <a:rPr lang="en-US" altLang="zh-CN" dirty="0"/>
              <a:t>        </a:t>
            </a:r>
            <a:r>
              <a:rPr lang="en-US" altLang="zh-CN" dirty="0" err="1"/>
              <a:t>self.data</a:t>
            </a:r>
            <a:r>
              <a:rPr lang="en-US" altLang="zh-CN" dirty="0"/>
              <a:t> = </a:t>
            </a:r>
            <a:r>
              <a:rPr lang="en-US" altLang="zh-CN" dirty="0" err="1"/>
              <a:t>self.request.recv</a:t>
            </a:r>
            <a:r>
              <a:rPr lang="en-US" altLang="zh-CN" dirty="0"/>
              <a:t>(1024).strip()</a:t>
            </a:r>
          </a:p>
          <a:p>
            <a:r>
              <a:rPr lang="en-US" altLang="zh-CN" dirty="0"/>
              <a:t>        print "{} </a:t>
            </a:r>
            <a:r>
              <a:rPr lang="en-US" altLang="zh-CN" dirty="0" err="1"/>
              <a:t>wrote:".format</a:t>
            </a:r>
            <a:r>
              <a:rPr lang="en-US" altLang="zh-CN" dirty="0"/>
              <a:t>(</a:t>
            </a:r>
            <a:r>
              <a:rPr lang="en-US" altLang="zh-CN" dirty="0" err="1"/>
              <a:t>self.client_address</a:t>
            </a:r>
            <a:r>
              <a:rPr lang="en-US" altLang="zh-CN" dirty="0"/>
              <a:t>[0])</a:t>
            </a:r>
          </a:p>
          <a:p>
            <a:r>
              <a:rPr lang="en-US" altLang="zh-CN" dirty="0"/>
              <a:t>        print </a:t>
            </a:r>
            <a:r>
              <a:rPr lang="en-US" altLang="zh-CN" dirty="0" err="1"/>
              <a:t>self.data</a:t>
            </a:r>
            <a:endParaRPr lang="en-US" altLang="zh-CN" dirty="0"/>
          </a:p>
          <a:p>
            <a:r>
              <a:rPr lang="en-US" altLang="zh-CN" dirty="0"/>
              <a:t>        </a:t>
            </a:r>
            <a:r>
              <a:rPr lang="en-US" altLang="zh-CN" dirty="0" err="1"/>
              <a:t>self.request.sendall</a:t>
            </a:r>
            <a:r>
              <a:rPr lang="en-US" altLang="zh-CN" dirty="0"/>
              <a:t>(</a:t>
            </a:r>
            <a:r>
              <a:rPr lang="en-US" altLang="zh-CN" dirty="0" err="1"/>
              <a:t>self.data.upper</a:t>
            </a:r>
            <a:r>
              <a:rPr lang="en-US" altLang="zh-CN" dirty="0" smtClean="0"/>
              <a:t>())</a:t>
            </a:r>
            <a:endParaRPr lang="en-US" altLang="zh-CN" dirty="0"/>
          </a:p>
          <a:p>
            <a:r>
              <a:rPr lang="en-US" altLang="zh-CN" dirty="0"/>
              <a:t>if __name__ == "__main__":</a:t>
            </a:r>
          </a:p>
          <a:p>
            <a:r>
              <a:rPr lang="en-US" altLang="zh-CN" dirty="0"/>
              <a:t>    HOST, PORT = "</a:t>
            </a:r>
            <a:r>
              <a:rPr lang="en-US" altLang="zh-CN" dirty="0" err="1"/>
              <a:t>localhost</a:t>
            </a:r>
            <a:r>
              <a:rPr lang="en-US" altLang="zh-CN" dirty="0"/>
              <a:t>", 9999</a:t>
            </a:r>
          </a:p>
          <a:p>
            <a:r>
              <a:rPr lang="en-US" altLang="zh-CN" dirty="0"/>
              <a:t>    server = </a:t>
            </a:r>
            <a:r>
              <a:rPr lang="en-US" altLang="zh-CN" dirty="0" err="1"/>
              <a:t>SocketServer.TCPServer</a:t>
            </a:r>
            <a:r>
              <a:rPr lang="en-US" altLang="zh-CN" dirty="0"/>
              <a:t>((HOST, PORT), </a:t>
            </a:r>
            <a:r>
              <a:rPr lang="en-US" altLang="zh-CN" dirty="0" err="1"/>
              <a:t>MyTCPHandler</a:t>
            </a:r>
            <a:r>
              <a:rPr lang="en-US" altLang="zh-CN" dirty="0"/>
              <a:t>)</a:t>
            </a:r>
          </a:p>
          <a:p>
            <a:r>
              <a:rPr lang="en-US" altLang="zh-CN" dirty="0"/>
              <a:t>    </a:t>
            </a:r>
            <a:r>
              <a:rPr lang="en-US" altLang="zh-CN" dirty="0" err="1"/>
              <a:t>server.serve_forever</a:t>
            </a:r>
            <a:r>
              <a:rPr lang="en-US" altLang="zh-CN" dirty="0"/>
              <a:t>()</a:t>
            </a:r>
            <a:endParaRPr lang="zh-CN" altLang="en-US" dirty="0"/>
          </a:p>
        </p:txBody>
      </p:sp>
    </p:spTree>
    <p:extLst>
      <p:ext uri="{BB962C8B-B14F-4D97-AF65-F5344CB8AC3E}">
        <p14:creationId xmlns:p14="http://schemas.microsoft.com/office/powerpoint/2010/main" val="106176200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27</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err="1" smtClean="0"/>
              <a:t>SocketServer</a:t>
            </a:r>
            <a:r>
              <a:rPr lang="zh-CN" altLang="en-US" b="1" dirty="0" smtClean="0"/>
              <a:t>框架－</a:t>
            </a:r>
            <a:r>
              <a:rPr lang="en-US" altLang="zh-CN" b="1" dirty="0" smtClean="0"/>
              <a:t>Client</a:t>
            </a:r>
            <a:r>
              <a:rPr lang="zh-CN" altLang="en-US" b="1" dirty="0" smtClean="0"/>
              <a:t>端</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6" name="内容占位符 2"/>
          <p:cNvSpPr>
            <a:spLocks noGrp="1"/>
          </p:cNvSpPr>
          <p:nvPr>
            <p:ph idx="1"/>
          </p:nvPr>
        </p:nvSpPr>
        <p:spPr>
          <a:xfrm>
            <a:off x="2802691" y="1854090"/>
            <a:ext cx="6647578" cy="4488965"/>
          </a:xfrm>
        </p:spPr>
        <p:txBody>
          <a:bodyPr>
            <a:normAutofit fontScale="85000" lnSpcReduction="20000"/>
          </a:bodyPr>
          <a:lstStyle/>
          <a:p>
            <a:r>
              <a:rPr lang="en-US" altLang="zh-CN" dirty="0"/>
              <a:t>import </a:t>
            </a:r>
            <a:r>
              <a:rPr lang="en-US" altLang="zh-CN" dirty="0" err="1" smtClean="0"/>
              <a:t>socket,sys</a:t>
            </a:r>
            <a:endParaRPr lang="en-US" altLang="zh-CN" dirty="0"/>
          </a:p>
          <a:p>
            <a:r>
              <a:rPr lang="en-US" altLang="zh-CN" dirty="0" smtClean="0"/>
              <a:t>HOST</a:t>
            </a:r>
            <a:r>
              <a:rPr lang="en-US" altLang="zh-CN" dirty="0"/>
              <a:t>, PORT = "</a:t>
            </a:r>
            <a:r>
              <a:rPr lang="en-US" altLang="zh-CN" dirty="0" err="1"/>
              <a:t>localhost</a:t>
            </a:r>
            <a:r>
              <a:rPr lang="en-US" altLang="zh-CN" dirty="0"/>
              <a:t>", 9999</a:t>
            </a:r>
          </a:p>
          <a:p>
            <a:r>
              <a:rPr lang="en-US" altLang="zh-CN" dirty="0"/>
              <a:t>data = " ".join(</a:t>
            </a:r>
            <a:r>
              <a:rPr lang="en-US" altLang="zh-CN" dirty="0" err="1"/>
              <a:t>sys.argv</a:t>
            </a:r>
            <a:r>
              <a:rPr lang="en-US" altLang="zh-CN" dirty="0"/>
              <a:t>[1</a:t>
            </a:r>
            <a:r>
              <a:rPr lang="en-US" altLang="zh-CN" dirty="0" smtClean="0"/>
              <a:t>:])</a:t>
            </a:r>
            <a:endParaRPr lang="en-US" altLang="zh-CN" dirty="0"/>
          </a:p>
          <a:p>
            <a:r>
              <a:rPr lang="en-US" altLang="zh-CN" dirty="0"/>
              <a:t>sock = </a:t>
            </a:r>
            <a:r>
              <a:rPr lang="en-US" altLang="zh-CN" dirty="0" err="1"/>
              <a:t>socket.socket</a:t>
            </a:r>
            <a:r>
              <a:rPr lang="en-US" altLang="zh-CN" dirty="0"/>
              <a:t>(</a:t>
            </a:r>
            <a:r>
              <a:rPr lang="en-US" altLang="zh-CN" dirty="0" err="1"/>
              <a:t>socket.AF_INET</a:t>
            </a:r>
            <a:r>
              <a:rPr lang="en-US" altLang="zh-CN" dirty="0"/>
              <a:t>, </a:t>
            </a:r>
            <a:r>
              <a:rPr lang="en-US" altLang="zh-CN" dirty="0" err="1"/>
              <a:t>socket.SOCK_STREAM</a:t>
            </a:r>
            <a:r>
              <a:rPr lang="en-US" altLang="zh-CN" dirty="0" smtClean="0"/>
              <a:t>)</a:t>
            </a:r>
            <a:endParaRPr lang="en-US" altLang="zh-CN" dirty="0"/>
          </a:p>
          <a:p>
            <a:r>
              <a:rPr lang="en-US" altLang="zh-CN" dirty="0"/>
              <a:t>try:</a:t>
            </a:r>
          </a:p>
          <a:p>
            <a:r>
              <a:rPr lang="en-US" altLang="zh-CN" dirty="0"/>
              <a:t>    </a:t>
            </a:r>
            <a:r>
              <a:rPr lang="en-US" altLang="zh-CN" dirty="0" err="1"/>
              <a:t>sock.connect</a:t>
            </a:r>
            <a:r>
              <a:rPr lang="en-US" altLang="zh-CN" dirty="0"/>
              <a:t>((HOST, PORT))</a:t>
            </a:r>
          </a:p>
          <a:p>
            <a:r>
              <a:rPr lang="en-US" altLang="zh-CN" dirty="0"/>
              <a:t>    </a:t>
            </a:r>
            <a:r>
              <a:rPr lang="en-US" altLang="zh-CN" dirty="0" err="1"/>
              <a:t>sock.sendall</a:t>
            </a:r>
            <a:r>
              <a:rPr lang="en-US" altLang="zh-CN" dirty="0"/>
              <a:t>(data + "\n")</a:t>
            </a:r>
          </a:p>
          <a:p>
            <a:r>
              <a:rPr lang="en-US" altLang="zh-CN" dirty="0"/>
              <a:t>    received = </a:t>
            </a:r>
            <a:r>
              <a:rPr lang="en-US" altLang="zh-CN" dirty="0" err="1"/>
              <a:t>sock.recv</a:t>
            </a:r>
            <a:r>
              <a:rPr lang="en-US" altLang="zh-CN" dirty="0"/>
              <a:t>(1024)</a:t>
            </a:r>
          </a:p>
          <a:p>
            <a:r>
              <a:rPr lang="en-US" altLang="zh-CN" dirty="0"/>
              <a:t>finally:</a:t>
            </a:r>
          </a:p>
          <a:p>
            <a:r>
              <a:rPr lang="en-US" altLang="zh-CN" dirty="0"/>
              <a:t>    </a:t>
            </a:r>
            <a:r>
              <a:rPr lang="en-US" altLang="zh-CN" dirty="0" err="1"/>
              <a:t>sock.close</a:t>
            </a:r>
            <a:r>
              <a:rPr lang="en-US" altLang="zh-CN" dirty="0" smtClean="0"/>
              <a:t>()</a:t>
            </a:r>
            <a:endParaRPr lang="en-US" altLang="zh-CN" dirty="0"/>
          </a:p>
          <a:p>
            <a:r>
              <a:rPr lang="en-US" altLang="zh-CN" dirty="0"/>
              <a:t>print "Sent:     {}".format(data)</a:t>
            </a:r>
          </a:p>
          <a:p>
            <a:r>
              <a:rPr lang="en-US" altLang="zh-CN" dirty="0"/>
              <a:t>print "Received: {}".format(received)</a:t>
            </a:r>
            <a:endParaRPr lang="zh-CN" altLang="en-US" dirty="0"/>
          </a:p>
        </p:txBody>
      </p:sp>
    </p:spTree>
    <p:extLst>
      <p:ext uri="{BB962C8B-B14F-4D97-AF65-F5344CB8AC3E}">
        <p14:creationId xmlns:p14="http://schemas.microsoft.com/office/powerpoint/2010/main" val="181748061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28</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smtClean="0"/>
              <a:t>Socket</a:t>
            </a:r>
            <a:r>
              <a:rPr lang="zh-CN" altLang="en-US" b="1" dirty="0" smtClean="0"/>
              <a:t>异步通信的总结</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6" name="内容占位符 2"/>
          <p:cNvSpPr>
            <a:spLocks noGrp="1"/>
          </p:cNvSpPr>
          <p:nvPr>
            <p:ph idx="1"/>
          </p:nvPr>
        </p:nvSpPr>
        <p:spPr>
          <a:xfrm>
            <a:off x="1097280" y="2442813"/>
            <a:ext cx="10058400" cy="2742961"/>
          </a:xfrm>
        </p:spPr>
        <p:txBody>
          <a:bodyPr>
            <a:normAutofit fontScale="92500"/>
          </a:bodyPr>
          <a:lstStyle/>
          <a:p>
            <a:pPr>
              <a:lnSpc>
                <a:spcPct val="150000"/>
              </a:lnSpc>
            </a:pPr>
            <a:r>
              <a:rPr lang="zh-CN" altLang="en-US" sz="3600" dirty="0" smtClean="0"/>
              <a:t>★使用线程方式</a:t>
            </a:r>
            <a:endParaRPr lang="zh-CN" altLang="en-US" sz="3600" dirty="0"/>
          </a:p>
          <a:p>
            <a:pPr>
              <a:lnSpc>
                <a:spcPct val="150000"/>
              </a:lnSpc>
            </a:pPr>
            <a:r>
              <a:rPr lang="zh-CN" altLang="en-US" sz="3600" dirty="0"/>
              <a:t>★</a:t>
            </a:r>
            <a:r>
              <a:rPr lang="zh-CN" altLang="en-US" sz="3600" dirty="0" smtClean="0"/>
              <a:t>使用进程方式</a:t>
            </a:r>
          </a:p>
          <a:p>
            <a:pPr>
              <a:lnSpc>
                <a:spcPct val="150000"/>
              </a:lnSpc>
            </a:pPr>
            <a:r>
              <a:rPr lang="zh-CN" altLang="en-US" sz="3600" dirty="0"/>
              <a:t>★</a:t>
            </a:r>
            <a:r>
              <a:rPr lang="zh-CN" altLang="en-US" sz="3600" dirty="0" smtClean="0"/>
              <a:t>使用异步</a:t>
            </a:r>
            <a:r>
              <a:rPr lang="en-US" altLang="zh-CN" sz="3600" dirty="0" smtClean="0"/>
              <a:t>IO</a:t>
            </a:r>
            <a:r>
              <a:rPr lang="zh-CN" altLang="en-US" sz="3600" dirty="0" smtClean="0"/>
              <a:t>的方式</a:t>
            </a:r>
            <a:endParaRPr lang="zh-CN" altLang="en-US" sz="3600" dirty="0"/>
          </a:p>
        </p:txBody>
      </p:sp>
    </p:spTree>
    <p:extLst>
      <p:ext uri="{BB962C8B-B14F-4D97-AF65-F5344CB8AC3E}">
        <p14:creationId xmlns:p14="http://schemas.microsoft.com/office/powerpoint/2010/main" val="2652947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29</a:t>
            </a:fld>
            <a:endParaRPr lang="en-US" dirty="0"/>
          </a:p>
        </p:txBody>
      </p:sp>
      <p:sp>
        <p:nvSpPr>
          <p:cNvPr id="14" name="标题 1"/>
          <p:cNvSpPr>
            <a:spLocks noGrp="1"/>
          </p:cNvSpPr>
          <p:nvPr>
            <p:ph type="title"/>
          </p:nvPr>
        </p:nvSpPr>
        <p:spPr>
          <a:xfrm>
            <a:off x="1097280" y="286603"/>
            <a:ext cx="10058400" cy="1450757"/>
          </a:xfrm>
        </p:spPr>
        <p:txBody>
          <a:bodyPr/>
          <a:lstStyle/>
          <a:p>
            <a:r>
              <a:rPr kumimoji="1" lang="zh-CN" altLang="en-US" b="1" dirty="0" smtClean="0"/>
              <a:t>当今世界的</a:t>
            </a:r>
            <a:r>
              <a:rPr kumimoji="1" lang="en-US" altLang="zh-CN" b="1" dirty="0" smtClean="0"/>
              <a:t>Socket</a:t>
            </a:r>
            <a:r>
              <a:rPr kumimoji="1" lang="zh-CN" altLang="en-US" b="1" dirty="0" smtClean="0"/>
              <a:t>通信</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2" name="内容占位符 1"/>
          <p:cNvSpPr>
            <a:spLocks noGrp="1"/>
          </p:cNvSpPr>
          <p:nvPr>
            <p:ph idx="1"/>
          </p:nvPr>
        </p:nvSpPr>
        <p:spPr>
          <a:xfrm>
            <a:off x="1097280" y="2387691"/>
            <a:ext cx="10058400" cy="4204337"/>
          </a:xfrm>
        </p:spPr>
        <p:txBody>
          <a:bodyPr>
            <a:normAutofit/>
          </a:bodyPr>
          <a:lstStyle/>
          <a:p>
            <a:r>
              <a:rPr kumimoji="1" lang="en-US" altLang="zh-CN" sz="2800" b="1" dirty="0" smtClean="0"/>
              <a:t>1.</a:t>
            </a:r>
            <a:r>
              <a:rPr kumimoji="1" lang="zh-CN" altLang="en-US" sz="2800" b="1" dirty="0" smtClean="0"/>
              <a:t> </a:t>
            </a:r>
            <a:r>
              <a:rPr kumimoji="1" lang="zh-CN" altLang="en-US" sz="2800" b="1" dirty="0" smtClean="0"/>
              <a:t>中世纪：</a:t>
            </a:r>
            <a:r>
              <a:rPr kumimoji="1" lang="zh-CN" altLang="en-US" sz="2800" b="1" dirty="0" smtClean="0"/>
              <a:t> </a:t>
            </a:r>
            <a:r>
              <a:rPr kumimoji="1" lang="zh-CN" altLang="en-US" sz="2800" b="1" dirty="0" smtClean="0"/>
              <a:t>纯</a:t>
            </a:r>
            <a:r>
              <a:rPr kumimoji="1" lang="en-US" altLang="zh-CN" sz="2800" b="1" dirty="0" smtClean="0"/>
              <a:t>Socket</a:t>
            </a:r>
            <a:r>
              <a:rPr kumimoji="1" lang="zh-CN" altLang="en-US" sz="2800" b="1" dirty="0" smtClean="0"/>
              <a:t>通信</a:t>
            </a:r>
          </a:p>
          <a:p>
            <a:endParaRPr kumimoji="1" lang="zh-CN" altLang="en-US" sz="2800" b="1" dirty="0"/>
          </a:p>
          <a:p>
            <a:r>
              <a:rPr kumimoji="1" lang="en-US" altLang="zh-CN" sz="2800" b="1" dirty="0" smtClean="0"/>
              <a:t>2.</a:t>
            </a:r>
            <a:r>
              <a:rPr kumimoji="1" lang="zh-CN" altLang="en-US" sz="2800" b="1" dirty="0" smtClean="0"/>
              <a:t> 工业时期： </a:t>
            </a:r>
            <a:r>
              <a:rPr kumimoji="1" lang="en-US" altLang="zh-CN" sz="2800" b="1" dirty="0" smtClean="0"/>
              <a:t>RPC</a:t>
            </a:r>
            <a:endParaRPr kumimoji="1" lang="zh-CN" altLang="en-US" sz="2800" b="1" dirty="0" smtClean="0"/>
          </a:p>
          <a:p>
            <a:endParaRPr kumimoji="1" lang="zh-CN" altLang="en-US" sz="2800" b="1" dirty="0"/>
          </a:p>
          <a:p>
            <a:r>
              <a:rPr kumimoji="1" lang="en-US" altLang="zh-CN" sz="2800" b="1" dirty="0" smtClean="0"/>
              <a:t>3.</a:t>
            </a:r>
            <a:r>
              <a:rPr kumimoji="1" lang="zh-CN" altLang="en-US" sz="2800" b="1" dirty="0" smtClean="0"/>
              <a:t> 当今世界：（</a:t>
            </a:r>
            <a:r>
              <a:rPr kumimoji="1" lang="en-US" altLang="zh-CN" sz="2800" b="1" dirty="0" smtClean="0"/>
              <a:t>MQ</a:t>
            </a:r>
            <a:r>
              <a:rPr kumimoji="1" lang="zh-CN" altLang="en-US" sz="2800" b="1" dirty="0" smtClean="0"/>
              <a:t>、 </a:t>
            </a:r>
            <a:r>
              <a:rPr kumimoji="1" lang="en-US" altLang="zh-CN" sz="2800" b="1" dirty="0" smtClean="0"/>
              <a:t>Restful</a:t>
            </a:r>
            <a:r>
              <a:rPr kumimoji="1" lang="zh-CN" altLang="en-US" sz="2800" b="1" dirty="0" smtClean="0"/>
              <a:t>）</a:t>
            </a:r>
            <a:endParaRPr kumimoji="1" lang="zh-CN" altLang="en-US" sz="2800" b="1" dirty="0"/>
          </a:p>
        </p:txBody>
      </p:sp>
    </p:spTree>
    <p:extLst>
      <p:ext uri="{BB962C8B-B14F-4D97-AF65-F5344CB8AC3E}">
        <p14:creationId xmlns:p14="http://schemas.microsoft.com/office/powerpoint/2010/main" val="8547453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Agenda</a:t>
            </a:r>
            <a:r>
              <a:rPr kumimoji="1" lang="zh-CN" altLang="en-US" b="1" dirty="0" smtClean="0"/>
              <a:t> （第一天）</a:t>
            </a:r>
            <a:endParaRPr kumimoji="1" lang="zh-CN" altLang="en-US" b="1" dirty="0"/>
          </a:p>
        </p:txBody>
      </p:sp>
      <p:sp>
        <p:nvSpPr>
          <p:cNvPr id="3" name="内容占位符 2"/>
          <p:cNvSpPr>
            <a:spLocks noGrp="1"/>
          </p:cNvSpPr>
          <p:nvPr>
            <p:ph idx="1"/>
          </p:nvPr>
        </p:nvSpPr>
        <p:spPr/>
        <p:txBody>
          <a:bodyPr/>
          <a:lstStyle/>
          <a:p>
            <a:endParaRPr kumimoji="1" lang="zh-CN" altLang="en-US" dirty="0"/>
          </a:p>
          <a:p>
            <a:endParaRPr kumimoji="1" lang="zh-CN" altLang="en-US" dirty="0"/>
          </a:p>
        </p:txBody>
      </p:sp>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3</a:t>
            </a:fld>
            <a:endParaRPr lang="en-US" dirty="0"/>
          </a:p>
        </p:txBody>
      </p:sp>
      <p:pic>
        <p:nvPicPr>
          <p:cNvPr id="6" name="图片 5"/>
          <p:cNvPicPr>
            <a:picLocks noChangeAspect="1"/>
          </p:cNvPicPr>
          <p:nvPr/>
        </p:nvPicPr>
        <p:blipFill>
          <a:blip r:embed="rId2"/>
          <a:stretch>
            <a:fillRect/>
          </a:stretch>
        </p:blipFill>
        <p:spPr>
          <a:xfrm>
            <a:off x="9854883" y="418845"/>
            <a:ext cx="1757440" cy="1186272"/>
          </a:xfrm>
          <a:prstGeom prst="rect">
            <a:avLst/>
          </a:prstGeom>
        </p:spPr>
      </p:pic>
      <p:sp>
        <p:nvSpPr>
          <p:cNvPr id="7" name="文本框 6"/>
          <p:cNvSpPr txBox="1"/>
          <p:nvPr/>
        </p:nvSpPr>
        <p:spPr>
          <a:xfrm>
            <a:off x="1097280" y="2195808"/>
            <a:ext cx="10359025" cy="2862322"/>
          </a:xfrm>
          <a:prstGeom prst="rect">
            <a:avLst/>
          </a:prstGeom>
          <a:noFill/>
        </p:spPr>
        <p:txBody>
          <a:bodyPr wrap="square" rtlCol="0">
            <a:spAutoFit/>
          </a:bodyPr>
          <a:lstStyle/>
          <a:p>
            <a:pPr marL="342900" indent="-342900">
              <a:lnSpc>
                <a:spcPct val="150000"/>
              </a:lnSpc>
              <a:buAutoNum type="arabicPeriod"/>
            </a:pPr>
            <a:r>
              <a:rPr kumimoji="1" lang="en-US" altLang="zh-CN" dirty="0" smtClean="0"/>
              <a:t>CMDB</a:t>
            </a:r>
            <a:r>
              <a:rPr kumimoji="1" lang="zh-CN" altLang="en-US" dirty="0" smtClean="0"/>
              <a:t>主流架构介绍</a:t>
            </a:r>
          </a:p>
          <a:p>
            <a:pPr marL="342900" indent="-342900">
              <a:lnSpc>
                <a:spcPct val="150000"/>
              </a:lnSpc>
              <a:buAutoNum type="arabicPeriod"/>
            </a:pPr>
            <a:r>
              <a:rPr kumimoji="1" lang="en-US" altLang="zh-CN" dirty="0" smtClean="0"/>
              <a:t>CMDB</a:t>
            </a:r>
            <a:r>
              <a:rPr kumimoji="1" lang="zh-CN" altLang="en-US" dirty="0" smtClean="0"/>
              <a:t>数据库设计</a:t>
            </a:r>
            <a:endParaRPr kumimoji="1" lang="zh-CN" altLang="en-US" dirty="0"/>
          </a:p>
          <a:p>
            <a:pPr marL="342900" indent="-342900">
              <a:lnSpc>
                <a:spcPct val="150000"/>
              </a:lnSpc>
              <a:buAutoNum type="arabicPeriod"/>
            </a:pPr>
            <a:r>
              <a:rPr kumimoji="1" lang="zh-CN" altLang="en-US" dirty="0" smtClean="0"/>
              <a:t>通过</a:t>
            </a:r>
            <a:r>
              <a:rPr kumimoji="1" lang="en-US" altLang="zh-CN" dirty="0" smtClean="0"/>
              <a:t>Restful</a:t>
            </a:r>
            <a:r>
              <a:rPr kumimoji="1" lang="zh-CN" altLang="en-US" dirty="0" smtClean="0"/>
              <a:t>构建</a:t>
            </a:r>
            <a:r>
              <a:rPr kumimoji="1" lang="en-US" altLang="zh-CN" dirty="0" smtClean="0"/>
              <a:t>CMDB</a:t>
            </a:r>
            <a:r>
              <a:rPr kumimoji="1" lang="zh-CN" altLang="en-US" dirty="0" smtClean="0"/>
              <a:t>系统核心    </a:t>
            </a:r>
          </a:p>
          <a:p>
            <a:pPr marL="342900" indent="-342900">
              <a:lnSpc>
                <a:spcPct val="150000"/>
              </a:lnSpc>
              <a:buAutoNum type="arabicPeriod"/>
            </a:pPr>
            <a:r>
              <a:rPr kumimoji="1" lang="zh-CN" altLang="en-US" dirty="0" smtClean="0"/>
              <a:t>如何应对</a:t>
            </a:r>
            <a:r>
              <a:rPr kumimoji="1" lang="en-US" altLang="zh-CN" dirty="0" smtClean="0"/>
              <a:t>CMDB</a:t>
            </a:r>
            <a:r>
              <a:rPr kumimoji="1" lang="zh-CN" altLang="en-US" dirty="0" smtClean="0"/>
              <a:t>中海量数据信息的多并发和性能优化    </a:t>
            </a:r>
          </a:p>
          <a:p>
            <a:pPr>
              <a:lnSpc>
                <a:spcPct val="150000"/>
              </a:lnSpc>
            </a:pPr>
            <a:r>
              <a:rPr kumimoji="1" lang="zh-CN" altLang="en-US" dirty="0" smtClean="0"/>
              <a:t>    （</a:t>
            </a:r>
            <a:r>
              <a:rPr kumimoji="1" lang="en-US" altLang="zh-CN" dirty="0" smtClean="0"/>
              <a:t>1</a:t>
            </a:r>
            <a:r>
              <a:rPr kumimoji="1" lang="zh-CN" altLang="en-US" dirty="0" smtClean="0"/>
              <a:t>）</a:t>
            </a:r>
            <a:r>
              <a:rPr kumimoji="1" lang="en-US" altLang="zh-CN" dirty="0" smtClean="0"/>
              <a:t>. </a:t>
            </a:r>
            <a:r>
              <a:rPr kumimoji="1" lang="en-US" altLang="zh-CN" dirty="0" err="1" smtClean="0"/>
              <a:t>Concurence</a:t>
            </a:r>
            <a:r>
              <a:rPr kumimoji="1" lang="zh-CN" altLang="en-US" dirty="0" smtClean="0"/>
              <a:t>问题    </a:t>
            </a:r>
          </a:p>
          <a:p>
            <a:pPr>
              <a:lnSpc>
                <a:spcPct val="150000"/>
              </a:lnSpc>
            </a:pPr>
            <a:r>
              <a:rPr kumimoji="1" lang="zh-CN" altLang="en-US" dirty="0"/>
              <a:t> </a:t>
            </a:r>
            <a:r>
              <a:rPr kumimoji="1" lang="zh-CN" altLang="en-US" dirty="0" smtClean="0"/>
              <a:t>   （</a:t>
            </a:r>
            <a:r>
              <a:rPr kumimoji="1" lang="en-US" altLang="zh-CN" dirty="0"/>
              <a:t>2</a:t>
            </a:r>
            <a:r>
              <a:rPr kumimoji="1" lang="zh-CN" altLang="en-US" dirty="0" smtClean="0"/>
              <a:t>）</a:t>
            </a:r>
            <a:r>
              <a:rPr kumimoji="1" lang="en-US" altLang="zh-CN" dirty="0" smtClean="0"/>
              <a:t>.</a:t>
            </a:r>
            <a:r>
              <a:rPr kumimoji="1" lang="zh-CN" altLang="en-US" dirty="0" smtClean="0"/>
              <a:t> 部分优化算法的分享</a:t>
            </a:r>
          </a:p>
          <a:p>
            <a:r>
              <a:rPr kumimoji="1" lang="en-US" altLang="zh-CN" dirty="0" smtClean="0"/>
              <a:t>5.</a:t>
            </a:r>
            <a:r>
              <a:rPr kumimoji="1" lang="zh-CN" altLang="en-US" dirty="0" smtClean="0"/>
              <a:t>   分布式客户端的数据采集及最佳实践</a:t>
            </a:r>
            <a:endParaRPr kumimoji="1" lang="zh-CN" altLang="en-US" dirty="0"/>
          </a:p>
        </p:txBody>
      </p:sp>
    </p:spTree>
    <p:extLst>
      <p:ext uri="{BB962C8B-B14F-4D97-AF65-F5344CB8AC3E}">
        <p14:creationId xmlns:p14="http://schemas.microsoft.com/office/powerpoint/2010/main" val="45761843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30</a:t>
            </a:fld>
            <a:endParaRPr lang="en-US" dirty="0"/>
          </a:p>
        </p:txBody>
      </p:sp>
      <p:sp>
        <p:nvSpPr>
          <p:cNvPr id="14" name="标题 1"/>
          <p:cNvSpPr>
            <a:spLocks noGrp="1"/>
          </p:cNvSpPr>
          <p:nvPr>
            <p:ph type="title"/>
          </p:nvPr>
        </p:nvSpPr>
        <p:spPr>
          <a:xfrm>
            <a:off x="1097280" y="286603"/>
            <a:ext cx="10058400" cy="1450757"/>
          </a:xfrm>
        </p:spPr>
        <p:txBody>
          <a:bodyPr/>
          <a:lstStyle/>
          <a:p>
            <a:r>
              <a:rPr lang="zh-CN" altLang="en-US" b="1" dirty="0" smtClean="0"/>
              <a:t>网络编程概念</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8" name="内容占位符 2"/>
          <p:cNvSpPr>
            <a:spLocks noGrp="1"/>
          </p:cNvSpPr>
          <p:nvPr>
            <p:ph idx="1"/>
          </p:nvPr>
        </p:nvSpPr>
        <p:spPr>
          <a:xfrm>
            <a:off x="1154083" y="2793305"/>
            <a:ext cx="10058400" cy="1020478"/>
          </a:xfrm>
        </p:spPr>
        <p:txBody>
          <a:bodyPr>
            <a:normAutofit/>
          </a:bodyPr>
          <a:lstStyle/>
          <a:p>
            <a:r>
              <a:rPr lang="zh-CN" altLang="en-US" sz="3200" b="1" dirty="0" smtClean="0"/>
              <a:t>     在</a:t>
            </a:r>
            <a:r>
              <a:rPr lang="zh-CN" altLang="en-US" sz="3200" b="1" dirty="0"/>
              <a:t>进行网络编程时，我们常常见到同步</a:t>
            </a:r>
            <a:r>
              <a:rPr lang="en-US" altLang="zh-CN" sz="3200" b="1" dirty="0"/>
              <a:t>(Sync)/</a:t>
            </a:r>
            <a:r>
              <a:rPr lang="zh-CN" altLang="en-US" sz="3200" b="1" dirty="0"/>
              <a:t>异步</a:t>
            </a:r>
            <a:r>
              <a:rPr lang="en-US" altLang="zh-CN" sz="3200" b="1" dirty="0"/>
              <a:t>(</a:t>
            </a:r>
            <a:r>
              <a:rPr lang="en-US" altLang="zh-CN" sz="3200" b="1" dirty="0" err="1"/>
              <a:t>Async</a:t>
            </a:r>
            <a:r>
              <a:rPr lang="en-US" altLang="zh-CN" sz="3200" b="1" dirty="0"/>
              <a:t>)</a:t>
            </a:r>
            <a:r>
              <a:rPr lang="zh-CN" altLang="en-US" sz="3200" b="1" dirty="0"/>
              <a:t>，阻塞</a:t>
            </a:r>
            <a:r>
              <a:rPr lang="en-US" altLang="zh-CN" sz="3200" b="1" dirty="0"/>
              <a:t>(Block)/</a:t>
            </a:r>
            <a:r>
              <a:rPr lang="zh-CN" altLang="en-US" sz="3200" b="1" dirty="0"/>
              <a:t>非阻塞</a:t>
            </a:r>
            <a:r>
              <a:rPr lang="en-US" altLang="zh-CN" sz="3200" b="1" dirty="0"/>
              <a:t>(Unblock)</a:t>
            </a:r>
            <a:r>
              <a:rPr lang="zh-CN" altLang="en-US" sz="3200" b="1" dirty="0"/>
              <a:t>四种调用</a:t>
            </a:r>
            <a:r>
              <a:rPr lang="zh-CN" altLang="en-US" sz="3200" b="1" dirty="0" smtClean="0"/>
              <a:t>方式。</a:t>
            </a:r>
            <a:endParaRPr lang="en-US" altLang="zh-CN" sz="3200" b="1" dirty="0" smtClean="0"/>
          </a:p>
          <a:p>
            <a:endParaRPr lang="zh-CN" altLang="en-US" dirty="0"/>
          </a:p>
        </p:txBody>
      </p:sp>
    </p:spTree>
    <p:extLst>
      <p:ext uri="{BB962C8B-B14F-4D97-AF65-F5344CB8AC3E}">
        <p14:creationId xmlns:p14="http://schemas.microsoft.com/office/powerpoint/2010/main" val="213293373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31</a:t>
            </a:fld>
            <a:endParaRPr lang="en-US" dirty="0"/>
          </a:p>
        </p:txBody>
      </p:sp>
      <p:sp>
        <p:nvSpPr>
          <p:cNvPr id="14" name="标题 1"/>
          <p:cNvSpPr>
            <a:spLocks noGrp="1"/>
          </p:cNvSpPr>
          <p:nvPr>
            <p:ph type="title"/>
          </p:nvPr>
        </p:nvSpPr>
        <p:spPr>
          <a:xfrm>
            <a:off x="1097280" y="286603"/>
            <a:ext cx="10058400" cy="1450757"/>
          </a:xfrm>
        </p:spPr>
        <p:txBody>
          <a:bodyPr/>
          <a:lstStyle/>
          <a:p>
            <a:r>
              <a:rPr lang="zh-CN" altLang="en-US" b="1" dirty="0" smtClean="0"/>
              <a:t>网络编程概念－同步与异步</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0" name="文本框 9"/>
          <p:cNvSpPr txBox="1"/>
          <p:nvPr/>
        </p:nvSpPr>
        <p:spPr>
          <a:xfrm>
            <a:off x="1201940" y="2346966"/>
            <a:ext cx="9849080" cy="3139321"/>
          </a:xfrm>
          <a:prstGeom prst="rect">
            <a:avLst/>
          </a:prstGeom>
          <a:noFill/>
        </p:spPr>
        <p:txBody>
          <a:bodyPr wrap="square" rtlCol="0">
            <a:spAutoFit/>
          </a:bodyPr>
          <a:lstStyle/>
          <a:p>
            <a:pPr>
              <a:lnSpc>
                <a:spcPct val="150000"/>
              </a:lnSpc>
            </a:pPr>
            <a:r>
              <a:rPr lang="zh-CN" altLang="en-US" sz="2400" b="1" dirty="0"/>
              <a:t>同步：</a:t>
            </a:r>
            <a:r>
              <a:rPr lang="zh-CN" altLang="en-US" sz="2400" dirty="0"/>
              <a:t/>
            </a:r>
            <a:br>
              <a:rPr lang="zh-CN" altLang="en-US" sz="2400" dirty="0"/>
            </a:br>
            <a:r>
              <a:rPr lang="zh-CN" altLang="en-US" sz="2400" dirty="0"/>
              <a:t>      所谓同步，就是在发出一个功能调用时，在没有得到结果之前，该调用就不返回。</a:t>
            </a:r>
            <a:r>
              <a:rPr lang="zh-CN" altLang="en-US" sz="2400" b="1" dirty="0"/>
              <a:t>也就是必须一件一件事做</a:t>
            </a:r>
            <a:r>
              <a:rPr lang="en-US" altLang="zh-CN" sz="2400" dirty="0"/>
              <a:t>,</a:t>
            </a:r>
            <a:r>
              <a:rPr lang="zh-CN" altLang="en-US" sz="2400" dirty="0"/>
              <a:t>等前一件做完了才能做下一件事。</a:t>
            </a:r>
          </a:p>
          <a:p>
            <a:pPr>
              <a:lnSpc>
                <a:spcPct val="150000"/>
              </a:lnSpc>
            </a:pPr>
            <a:r>
              <a:rPr lang="zh-CN" altLang="en-US" sz="2400" dirty="0" smtClean="0">
                <a:solidFill>
                  <a:srgbClr val="FF0000"/>
                </a:solidFill>
              </a:rPr>
              <a:t>例如在普通</a:t>
            </a:r>
            <a:r>
              <a:rPr lang="en-US" altLang="zh-CN" sz="2400" dirty="0">
                <a:solidFill>
                  <a:srgbClr val="FF0000"/>
                </a:solidFill>
              </a:rPr>
              <a:t>B/S</a:t>
            </a:r>
            <a:r>
              <a:rPr lang="zh-CN" altLang="en-US" sz="2400" dirty="0">
                <a:solidFill>
                  <a:srgbClr val="FF0000"/>
                </a:solidFill>
              </a:rPr>
              <a:t>模式（同步）：提交请求</a:t>
            </a:r>
            <a:r>
              <a:rPr lang="en-US" altLang="zh-CN" sz="2400" dirty="0">
                <a:solidFill>
                  <a:srgbClr val="FF0000"/>
                </a:solidFill>
              </a:rPr>
              <a:t>-&gt;</a:t>
            </a:r>
            <a:r>
              <a:rPr lang="zh-CN" altLang="en-US" sz="2400" dirty="0">
                <a:solidFill>
                  <a:srgbClr val="FF0000"/>
                </a:solidFill>
              </a:rPr>
              <a:t>等待服务器处理</a:t>
            </a:r>
            <a:r>
              <a:rPr lang="en-US" altLang="zh-CN" sz="2400" dirty="0">
                <a:solidFill>
                  <a:srgbClr val="FF0000"/>
                </a:solidFill>
              </a:rPr>
              <a:t>-&gt;</a:t>
            </a:r>
            <a:r>
              <a:rPr lang="zh-CN" altLang="en-US" sz="2400" dirty="0">
                <a:solidFill>
                  <a:srgbClr val="FF0000"/>
                </a:solidFill>
              </a:rPr>
              <a:t>处理完毕返回 这个期间客户端浏览器不能干任何事</a:t>
            </a:r>
          </a:p>
          <a:p>
            <a:endParaRPr lang="zh-CN" altLang="en-US" dirty="0"/>
          </a:p>
        </p:txBody>
      </p:sp>
    </p:spTree>
    <p:extLst>
      <p:ext uri="{BB962C8B-B14F-4D97-AF65-F5344CB8AC3E}">
        <p14:creationId xmlns:p14="http://schemas.microsoft.com/office/powerpoint/2010/main" val="64012205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32</a:t>
            </a:fld>
            <a:endParaRPr lang="en-US" dirty="0"/>
          </a:p>
        </p:txBody>
      </p:sp>
      <p:sp>
        <p:nvSpPr>
          <p:cNvPr id="14" name="标题 1"/>
          <p:cNvSpPr>
            <a:spLocks noGrp="1"/>
          </p:cNvSpPr>
          <p:nvPr>
            <p:ph type="title"/>
          </p:nvPr>
        </p:nvSpPr>
        <p:spPr>
          <a:xfrm>
            <a:off x="1097280" y="286603"/>
            <a:ext cx="10058400" cy="1450757"/>
          </a:xfrm>
        </p:spPr>
        <p:txBody>
          <a:bodyPr/>
          <a:lstStyle/>
          <a:p>
            <a:r>
              <a:rPr lang="zh-CN" altLang="en-US" b="1" dirty="0" smtClean="0"/>
              <a:t>网络编程概念－同步与异步</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0" name="文本框 9"/>
          <p:cNvSpPr txBox="1"/>
          <p:nvPr/>
        </p:nvSpPr>
        <p:spPr>
          <a:xfrm>
            <a:off x="1201940" y="2346966"/>
            <a:ext cx="9849080" cy="3693319"/>
          </a:xfrm>
          <a:prstGeom prst="rect">
            <a:avLst/>
          </a:prstGeom>
          <a:noFill/>
        </p:spPr>
        <p:txBody>
          <a:bodyPr wrap="square" rtlCol="0">
            <a:spAutoFit/>
          </a:bodyPr>
          <a:lstStyle/>
          <a:p>
            <a:pPr>
              <a:lnSpc>
                <a:spcPct val="150000"/>
              </a:lnSpc>
            </a:pPr>
            <a:r>
              <a:rPr lang="zh-CN" altLang="en-US" sz="2400" b="1" dirty="0"/>
              <a:t>异步：</a:t>
            </a:r>
            <a:r>
              <a:rPr lang="zh-CN" altLang="en-US" sz="2400" dirty="0"/>
              <a:t/>
            </a:r>
            <a:br>
              <a:rPr lang="zh-CN" altLang="en-US" sz="2400" dirty="0"/>
            </a:br>
            <a:r>
              <a:rPr lang="zh-CN" altLang="en-US" sz="2400" dirty="0"/>
              <a:t>      异步的概念和同步相对。当一个异步过程调用发出后，调用者不能立刻得到结果。实际处理这个调用的部件在完成后，通过状态、通知和回调来通知调用者。</a:t>
            </a:r>
          </a:p>
          <a:p>
            <a:pPr>
              <a:lnSpc>
                <a:spcPct val="150000"/>
              </a:lnSpc>
            </a:pPr>
            <a:r>
              <a:rPr lang="zh-CN" altLang="en-US" sz="2400" dirty="0">
                <a:solidFill>
                  <a:srgbClr val="FF0000"/>
                </a:solidFill>
              </a:rPr>
              <a:t>     例如 </a:t>
            </a:r>
            <a:r>
              <a:rPr lang="en-US" altLang="zh-CN" sz="2400" dirty="0" err="1">
                <a:solidFill>
                  <a:srgbClr val="FF0000"/>
                </a:solidFill>
              </a:rPr>
              <a:t>ajax</a:t>
            </a:r>
            <a:r>
              <a:rPr lang="zh-CN" altLang="en-US" sz="2400" dirty="0">
                <a:solidFill>
                  <a:srgbClr val="FF0000"/>
                </a:solidFill>
              </a:rPr>
              <a:t>请求（异步）</a:t>
            </a:r>
            <a:r>
              <a:rPr lang="en-US" altLang="zh-CN" sz="2400" dirty="0">
                <a:solidFill>
                  <a:srgbClr val="FF0000"/>
                </a:solidFill>
              </a:rPr>
              <a:t>: </a:t>
            </a:r>
            <a:r>
              <a:rPr lang="zh-CN" altLang="en-US" sz="2400" dirty="0">
                <a:solidFill>
                  <a:srgbClr val="FF0000"/>
                </a:solidFill>
              </a:rPr>
              <a:t>请求通过事件触发</a:t>
            </a:r>
            <a:r>
              <a:rPr lang="en-US" altLang="zh-CN" sz="2400" dirty="0">
                <a:solidFill>
                  <a:srgbClr val="FF0000"/>
                </a:solidFill>
              </a:rPr>
              <a:t>-&gt;</a:t>
            </a:r>
            <a:r>
              <a:rPr lang="zh-CN" altLang="en-US" sz="2400" dirty="0">
                <a:solidFill>
                  <a:srgbClr val="FF0000"/>
                </a:solidFill>
              </a:rPr>
              <a:t>服务器处理（这是浏览器仍然可以作其他事情）</a:t>
            </a:r>
            <a:r>
              <a:rPr lang="en-US" altLang="zh-CN" sz="2400" dirty="0">
                <a:solidFill>
                  <a:srgbClr val="FF0000"/>
                </a:solidFill>
              </a:rPr>
              <a:t>-&gt;</a:t>
            </a:r>
            <a:r>
              <a:rPr lang="zh-CN" altLang="en-US" sz="2400" dirty="0">
                <a:solidFill>
                  <a:srgbClr val="FF0000"/>
                </a:solidFill>
              </a:rPr>
              <a:t>处理完毕。</a:t>
            </a:r>
          </a:p>
          <a:p>
            <a:endParaRPr lang="zh-CN" altLang="en-US" dirty="0"/>
          </a:p>
        </p:txBody>
      </p:sp>
    </p:spTree>
    <p:extLst>
      <p:ext uri="{BB962C8B-B14F-4D97-AF65-F5344CB8AC3E}">
        <p14:creationId xmlns:p14="http://schemas.microsoft.com/office/powerpoint/2010/main" val="149254955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33</a:t>
            </a:fld>
            <a:endParaRPr lang="en-US" dirty="0"/>
          </a:p>
        </p:txBody>
      </p:sp>
      <p:sp>
        <p:nvSpPr>
          <p:cNvPr id="14" name="标题 1"/>
          <p:cNvSpPr>
            <a:spLocks noGrp="1"/>
          </p:cNvSpPr>
          <p:nvPr>
            <p:ph type="title"/>
          </p:nvPr>
        </p:nvSpPr>
        <p:spPr>
          <a:xfrm>
            <a:off x="1097280" y="286603"/>
            <a:ext cx="10058400" cy="1450757"/>
          </a:xfrm>
        </p:spPr>
        <p:txBody>
          <a:bodyPr/>
          <a:lstStyle/>
          <a:p>
            <a:r>
              <a:rPr lang="zh-CN" altLang="en-US" b="1" dirty="0" smtClean="0"/>
              <a:t>网络编程概念－阻塞与非阻塞</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0" name="文本框 9"/>
          <p:cNvSpPr txBox="1"/>
          <p:nvPr/>
        </p:nvSpPr>
        <p:spPr>
          <a:xfrm>
            <a:off x="1201940" y="1790714"/>
            <a:ext cx="9849080" cy="4801314"/>
          </a:xfrm>
          <a:prstGeom prst="rect">
            <a:avLst/>
          </a:prstGeom>
          <a:noFill/>
        </p:spPr>
        <p:txBody>
          <a:bodyPr wrap="square" rtlCol="0">
            <a:spAutoFit/>
          </a:bodyPr>
          <a:lstStyle/>
          <a:p>
            <a:pPr>
              <a:lnSpc>
                <a:spcPct val="150000"/>
              </a:lnSpc>
            </a:pPr>
            <a:r>
              <a:rPr lang="zh-CN" altLang="en-US" sz="2400" b="1" dirty="0"/>
              <a:t>阻塞：</a:t>
            </a:r>
            <a:r>
              <a:rPr lang="zh-CN" altLang="en-US" sz="2400" dirty="0"/>
              <a:t/>
            </a:r>
            <a:br>
              <a:rPr lang="zh-CN" altLang="en-US" sz="2400" dirty="0"/>
            </a:br>
            <a:r>
              <a:rPr lang="zh-CN" altLang="en-US" sz="2400" dirty="0"/>
              <a:t>     阻塞调用是指调用结果返回之前，当前线程会被挂起（线程进入非可执行状态，在这个状态下，</a:t>
            </a:r>
            <a:r>
              <a:rPr lang="en-US" altLang="zh-CN" sz="2400" dirty="0" err="1"/>
              <a:t>cpu</a:t>
            </a:r>
            <a:r>
              <a:rPr lang="zh-CN" altLang="en-US" sz="2400" dirty="0"/>
              <a:t>不会给线程分配时间片，即线程暂停运行）。函数只有在得到结果之后才会返回。</a:t>
            </a:r>
            <a:r>
              <a:rPr lang="zh-CN" altLang="en-US" sz="2400" dirty="0">
                <a:solidFill>
                  <a:srgbClr val="FF0000"/>
                </a:solidFill>
              </a:rPr>
              <a:t>     </a:t>
            </a:r>
            <a:endParaRPr lang="en-US" altLang="zh-CN" sz="2400" dirty="0">
              <a:solidFill>
                <a:srgbClr val="FF0000"/>
              </a:solidFill>
            </a:endParaRPr>
          </a:p>
          <a:p>
            <a:pPr>
              <a:lnSpc>
                <a:spcPct val="150000"/>
              </a:lnSpc>
            </a:pPr>
            <a:r>
              <a:rPr lang="zh-CN" altLang="en-US" sz="2400" dirty="0">
                <a:solidFill>
                  <a:srgbClr val="FF0000"/>
                </a:solidFill>
              </a:rPr>
              <a:t>例如，到你某个时候到</a:t>
            </a:r>
            <a:r>
              <a:rPr lang="en-US" altLang="zh-CN" sz="2400" dirty="0">
                <a:solidFill>
                  <a:srgbClr val="FF0000"/>
                </a:solidFill>
              </a:rPr>
              <a:t>A</a:t>
            </a:r>
            <a:r>
              <a:rPr lang="zh-CN" altLang="en-US" sz="2400" dirty="0">
                <a:solidFill>
                  <a:srgbClr val="FF0000"/>
                </a:solidFill>
              </a:rPr>
              <a:t>楼一层（假如是内核缓冲区）取快递，但是你不知道快递什么时候过来，你又不能干别的事，只能死等着。但你可以睡觉（进程处于休眠状态），因为你知道快递把货送来时一定会给你打个电话（假定一定能叫醒你）</a:t>
            </a:r>
          </a:p>
          <a:p>
            <a:endParaRPr lang="zh-CN" altLang="en-US" dirty="0"/>
          </a:p>
        </p:txBody>
      </p:sp>
    </p:spTree>
    <p:extLst>
      <p:ext uri="{BB962C8B-B14F-4D97-AF65-F5344CB8AC3E}">
        <p14:creationId xmlns:p14="http://schemas.microsoft.com/office/powerpoint/2010/main" val="150801082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34</a:t>
            </a:fld>
            <a:endParaRPr lang="en-US" dirty="0"/>
          </a:p>
        </p:txBody>
      </p:sp>
      <p:sp>
        <p:nvSpPr>
          <p:cNvPr id="14" name="标题 1"/>
          <p:cNvSpPr>
            <a:spLocks noGrp="1"/>
          </p:cNvSpPr>
          <p:nvPr>
            <p:ph type="title"/>
          </p:nvPr>
        </p:nvSpPr>
        <p:spPr>
          <a:xfrm>
            <a:off x="1097280" y="286603"/>
            <a:ext cx="10058400" cy="1450757"/>
          </a:xfrm>
        </p:spPr>
        <p:txBody>
          <a:bodyPr/>
          <a:lstStyle/>
          <a:p>
            <a:r>
              <a:rPr lang="zh-CN" altLang="en-US" b="1" dirty="0" smtClean="0"/>
              <a:t>网络编程概念－阻塞与非阻塞</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8" name="文本框 7"/>
          <p:cNvSpPr txBox="1"/>
          <p:nvPr/>
        </p:nvSpPr>
        <p:spPr>
          <a:xfrm>
            <a:off x="1201940" y="2488536"/>
            <a:ext cx="9849080" cy="3416320"/>
          </a:xfrm>
          <a:prstGeom prst="rect">
            <a:avLst/>
          </a:prstGeom>
          <a:noFill/>
        </p:spPr>
        <p:txBody>
          <a:bodyPr wrap="square" rtlCol="0">
            <a:spAutoFit/>
          </a:bodyPr>
          <a:lstStyle/>
          <a:p>
            <a:pPr>
              <a:lnSpc>
                <a:spcPct val="150000"/>
              </a:lnSpc>
            </a:pPr>
            <a:r>
              <a:rPr lang="zh-CN" altLang="en-US" sz="2400" b="1" dirty="0" smtClean="0"/>
              <a:t>非阻塞：</a:t>
            </a:r>
            <a:r>
              <a:rPr lang="zh-CN" altLang="en-US" sz="2400" dirty="0"/>
              <a:t/>
            </a:r>
            <a:br>
              <a:rPr lang="zh-CN" altLang="en-US" sz="2400" dirty="0"/>
            </a:br>
            <a:r>
              <a:rPr lang="zh-CN" altLang="en-US" sz="2400" dirty="0" smtClean="0"/>
              <a:t>    非</a:t>
            </a:r>
            <a:r>
              <a:rPr lang="zh-CN" altLang="en-US" sz="2400" dirty="0"/>
              <a:t>阻塞和阻塞的概念相对应，指在不能立刻得到结果之前，该函数不会阻塞当前线程，而会立刻返回。</a:t>
            </a:r>
            <a:r>
              <a:rPr lang="zh-CN" altLang="en-US" sz="2400" dirty="0" smtClean="0">
                <a:solidFill>
                  <a:srgbClr val="FF0000"/>
                </a:solidFill>
              </a:rPr>
              <a:t> </a:t>
            </a:r>
            <a:r>
              <a:rPr lang="zh-CN" altLang="en-US" sz="2400" dirty="0">
                <a:solidFill>
                  <a:srgbClr val="FF0000"/>
                </a:solidFill>
              </a:rPr>
              <a:t>   </a:t>
            </a:r>
            <a:endParaRPr lang="en-US" altLang="zh-CN" sz="2400" dirty="0" smtClean="0">
              <a:solidFill>
                <a:srgbClr val="FF0000"/>
              </a:solidFill>
            </a:endParaRPr>
          </a:p>
          <a:p>
            <a:pPr>
              <a:lnSpc>
                <a:spcPct val="150000"/>
              </a:lnSpc>
            </a:pPr>
            <a:r>
              <a:rPr lang="zh-CN" altLang="en-US" sz="2400" dirty="0">
                <a:solidFill>
                  <a:srgbClr val="FF0000"/>
                </a:solidFill>
              </a:rPr>
              <a:t>还是等快递的例子：如果用忙轮询的方法，每隔</a:t>
            </a:r>
            <a:r>
              <a:rPr lang="en-US" altLang="zh-CN" sz="2400" dirty="0">
                <a:solidFill>
                  <a:srgbClr val="FF0000"/>
                </a:solidFill>
              </a:rPr>
              <a:t>5</a:t>
            </a:r>
            <a:r>
              <a:rPr lang="zh-CN" altLang="en-US" sz="2400" dirty="0">
                <a:solidFill>
                  <a:srgbClr val="FF0000"/>
                </a:solidFill>
              </a:rPr>
              <a:t>分钟到</a:t>
            </a:r>
            <a:r>
              <a:rPr lang="en-US" altLang="zh-CN" sz="2400" dirty="0">
                <a:solidFill>
                  <a:srgbClr val="FF0000"/>
                </a:solidFill>
              </a:rPr>
              <a:t>A</a:t>
            </a:r>
            <a:r>
              <a:rPr lang="zh-CN" altLang="en-US" sz="2400" dirty="0">
                <a:solidFill>
                  <a:srgbClr val="FF0000"/>
                </a:solidFill>
              </a:rPr>
              <a:t>楼一层</a:t>
            </a:r>
            <a:r>
              <a:rPr lang="en-US" altLang="zh-CN" sz="2400" dirty="0">
                <a:solidFill>
                  <a:srgbClr val="FF0000"/>
                </a:solidFill>
              </a:rPr>
              <a:t>(</a:t>
            </a:r>
            <a:r>
              <a:rPr lang="zh-CN" altLang="en-US" sz="2400" dirty="0">
                <a:solidFill>
                  <a:srgbClr val="FF0000"/>
                </a:solidFill>
              </a:rPr>
              <a:t>内核缓冲区）去看快递来了没有。如果没来，立即返回。而快递来了，就放在</a:t>
            </a:r>
            <a:r>
              <a:rPr lang="en-US" altLang="zh-CN" sz="2400" dirty="0">
                <a:solidFill>
                  <a:srgbClr val="FF0000"/>
                </a:solidFill>
              </a:rPr>
              <a:t>A</a:t>
            </a:r>
            <a:r>
              <a:rPr lang="zh-CN" altLang="en-US" sz="2400" dirty="0">
                <a:solidFill>
                  <a:srgbClr val="FF0000"/>
                </a:solidFill>
              </a:rPr>
              <a:t>楼一层，等你去取。</a:t>
            </a:r>
          </a:p>
        </p:txBody>
      </p:sp>
    </p:spTree>
    <p:extLst>
      <p:ext uri="{BB962C8B-B14F-4D97-AF65-F5344CB8AC3E}">
        <p14:creationId xmlns:p14="http://schemas.microsoft.com/office/powerpoint/2010/main" val="100472125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35</a:t>
            </a:fld>
            <a:endParaRPr lang="en-US" dirty="0"/>
          </a:p>
        </p:txBody>
      </p:sp>
      <p:sp>
        <p:nvSpPr>
          <p:cNvPr id="14" name="标题 1"/>
          <p:cNvSpPr>
            <a:spLocks noGrp="1"/>
          </p:cNvSpPr>
          <p:nvPr>
            <p:ph type="title"/>
          </p:nvPr>
        </p:nvSpPr>
        <p:spPr>
          <a:xfrm>
            <a:off x="1097280" y="286603"/>
            <a:ext cx="10058400" cy="1450757"/>
          </a:xfrm>
        </p:spPr>
        <p:txBody>
          <a:bodyPr/>
          <a:lstStyle/>
          <a:p>
            <a:r>
              <a:rPr lang="zh-CN" altLang="en-US" b="1" dirty="0" smtClean="0"/>
              <a:t>网络编程概念－总结</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7" name="内容占位符 2"/>
          <p:cNvSpPr>
            <a:spLocks noGrp="1"/>
          </p:cNvSpPr>
          <p:nvPr>
            <p:ph idx="1"/>
          </p:nvPr>
        </p:nvSpPr>
        <p:spPr>
          <a:xfrm>
            <a:off x="1097280" y="2401677"/>
            <a:ext cx="10058400" cy="2533880"/>
          </a:xfrm>
        </p:spPr>
        <p:txBody>
          <a:bodyPr>
            <a:normAutofit/>
          </a:bodyPr>
          <a:lstStyle/>
          <a:p>
            <a:pPr marL="0" indent="0">
              <a:buNone/>
            </a:pPr>
            <a:r>
              <a:rPr lang="zh-CN" altLang="en-US" sz="2400" dirty="0" smtClean="0">
                <a:solidFill>
                  <a:srgbClr val="FF0000"/>
                </a:solidFill>
                <a:latin typeface="Hiragino Sans GB W3" charset="-122"/>
                <a:ea typeface="Hiragino Sans GB W3" charset="-122"/>
                <a:cs typeface="Hiragino Sans GB W3" charset="-122"/>
              </a:rPr>
              <a:t>总结：</a:t>
            </a:r>
            <a:endParaRPr lang="en-US" altLang="zh-CN" sz="2400" dirty="0" smtClean="0">
              <a:solidFill>
                <a:srgbClr val="FF0000"/>
              </a:solidFill>
              <a:latin typeface="Hiragino Sans GB W3" charset="-122"/>
              <a:ea typeface="Hiragino Sans GB W3" charset="-122"/>
              <a:cs typeface="Hiragino Sans GB W3" charset="-122"/>
            </a:endParaRPr>
          </a:p>
          <a:p>
            <a:pPr marL="0" indent="0">
              <a:buNone/>
            </a:pPr>
            <a:r>
              <a:rPr lang="zh-CN" altLang="en-US" sz="2400" dirty="0" smtClean="0">
                <a:solidFill>
                  <a:srgbClr val="FF0000"/>
                </a:solidFill>
                <a:latin typeface="Hiragino Sans GB W3" charset="-122"/>
                <a:ea typeface="Hiragino Sans GB W3" charset="-122"/>
                <a:cs typeface="Hiragino Sans GB W3" charset="-122"/>
              </a:rPr>
              <a:t>同步</a:t>
            </a:r>
            <a:r>
              <a:rPr lang="zh-CN" altLang="en-US" sz="2400" dirty="0">
                <a:solidFill>
                  <a:srgbClr val="FF0000"/>
                </a:solidFill>
                <a:latin typeface="Hiragino Sans GB W3" charset="-122"/>
                <a:ea typeface="Hiragino Sans GB W3" charset="-122"/>
                <a:cs typeface="Hiragino Sans GB W3" charset="-122"/>
              </a:rPr>
              <a:t>和异步</a:t>
            </a:r>
            <a:r>
              <a:rPr lang="en-US" altLang="zh-CN" sz="2400" dirty="0">
                <a:solidFill>
                  <a:srgbClr val="FF0000"/>
                </a:solidFill>
                <a:latin typeface="Hiragino Sans GB W3" charset="-122"/>
                <a:ea typeface="Hiragino Sans GB W3" charset="-122"/>
                <a:cs typeface="Hiragino Sans GB W3" charset="-122"/>
              </a:rPr>
              <a:t>,</a:t>
            </a:r>
            <a:r>
              <a:rPr lang="zh-CN" altLang="en-US" sz="2400" dirty="0">
                <a:solidFill>
                  <a:srgbClr val="FF0000"/>
                </a:solidFill>
                <a:latin typeface="Hiragino Sans GB W3" charset="-122"/>
                <a:ea typeface="Hiragino Sans GB W3" charset="-122"/>
                <a:cs typeface="Hiragino Sans GB W3" charset="-122"/>
              </a:rPr>
              <a:t>阻塞和非阻塞</a:t>
            </a:r>
            <a:r>
              <a:rPr lang="en-US" altLang="zh-CN" sz="2400" dirty="0">
                <a:solidFill>
                  <a:srgbClr val="FF0000"/>
                </a:solidFill>
                <a:latin typeface="Hiragino Sans GB W3" charset="-122"/>
                <a:ea typeface="Hiragino Sans GB W3" charset="-122"/>
                <a:cs typeface="Hiragino Sans GB W3" charset="-122"/>
              </a:rPr>
              <a:t>,</a:t>
            </a:r>
            <a:r>
              <a:rPr lang="zh-CN" altLang="en-US" sz="2400" dirty="0">
                <a:solidFill>
                  <a:srgbClr val="FF0000"/>
                </a:solidFill>
                <a:latin typeface="Hiragino Sans GB W3" charset="-122"/>
                <a:ea typeface="Hiragino Sans GB W3" charset="-122"/>
                <a:cs typeface="Hiragino Sans GB W3" charset="-122"/>
              </a:rPr>
              <a:t>有些混用</a:t>
            </a:r>
            <a:r>
              <a:rPr lang="en-US" altLang="zh-CN" sz="2400" dirty="0">
                <a:solidFill>
                  <a:srgbClr val="FF0000"/>
                </a:solidFill>
                <a:latin typeface="Hiragino Sans GB W3" charset="-122"/>
                <a:ea typeface="Hiragino Sans GB W3" charset="-122"/>
                <a:cs typeface="Hiragino Sans GB W3" charset="-122"/>
              </a:rPr>
              <a:t>,</a:t>
            </a:r>
            <a:r>
              <a:rPr lang="zh-CN" altLang="en-US" sz="2400" dirty="0">
                <a:solidFill>
                  <a:srgbClr val="FF0000"/>
                </a:solidFill>
                <a:latin typeface="Hiragino Sans GB W3" charset="-122"/>
                <a:ea typeface="Hiragino Sans GB W3" charset="-122"/>
                <a:cs typeface="Hiragino Sans GB W3" charset="-122"/>
              </a:rPr>
              <a:t>其实它们完全不是一回事</a:t>
            </a:r>
            <a:r>
              <a:rPr lang="en-US" altLang="zh-CN" sz="2400" dirty="0">
                <a:solidFill>
                  <a:srgbClr val="FF0000"/>
                </a:solidFill>
                <a:latin typeface="Hiragino Sans GB W3" charset="-122"/>
                <a:ea typeface="Hiragino Sans GB W3" charset="-122"/>
                <a:cs typeface="Hiragino Sans GB W3" charset="-122"/>
              </a:rPr>
              <a:t>,</a:t>
            </a:r>
            <a:r>
              <a:rPr lang="zh-CN" altLang="en-US" sz="2400" dirty="0">
                <a:solidFill>
                  <a:srgbClr val="FF0000"/>
                </a:solidFill>
                <a:latin typeface="Hiragino Sans GB W3" charset="-122"/>
                <a:ea typeface="Hiragino Sans GB W3" charset="-122"/>
                <a:cs typeface="Hiragino Sans GB W3" charset="-122"/>
              </a:rPr>
              <a:t>而且它们修饰的对象也不相同</a:t>
            </a:r>
            <a:r>
              <a:rPr lang="zh-CN" altLang="en-US" sz="2400" dirty="0" smtClean="0">
                <a:solidFill>
                  <a:srgbClr val="FF0000"/>
                </a:solidFill>
                <a:latin typeface="Hiragino Sans GB W3" charset="-122"/>
                <a:ea typeface="Hiragino Sans GB W3" charset="-122"/>
                <a:cs typeface="Hiragino Sans GB W3" charset="-122"/>
              </a:rPr>
              <a:t>。</a:t>
            </a:r>
            <a:endParaRPr lang="en-US" altLang="zh-CN" sz="2400" dirty="0" smtClean="0">
              <a:solidFill>
                <a:srgbClr val="FF0000"/>
              </a:solidFill>
              <a:latin typeface="Hiragino Sans GB W3" charset="-122"/>
              <a:ea typeface="Hiragino Sans GB W3" charset="-122"/>
              <a:cs typeface="Hiragino Sans GB W3" charset="-122"/>
            </a:endParaRPr>
          </a:p>
          <a:p>
            <a:pPr marL="0" indent="0">
              <a:buNone/>
            </a:pPr>
            <a:r>
              <a:rPr lang="zh-CN" altLang="en-US" sz="2400" b="1" dirty="0"/>
              <a:t>同步和异步仅仅是关于所关注的消息如何通知的</a:t>
            </a:r>
            <a:r>
              <a:rPr lang="zh-CN" altLang="en-US" sz="2400" b="1" dirty="0" smtClean="0"/>
              <a:t>机制</a:t>
            </a:r>
            <a:endParaRPr lang="en-US" altLang="zh-CN" sz="2400" b="1" dirty="0" smtClean="0"/>
          </a:p>
          <a:p>
            <a:pPr marL="0" indent="0">
              <a:buNone/>
            </a:pPr>
            <a:r>
              <a:rPr lang="zh-CN" altLang="en-US" sz="2400" b="1" dirty="0" smtClean="0"/>
              <a:t>而阻塞与非阻塞，是怎么去处理消息</a:t>
            </a:r>
            <a:endParaRPr lang="zh-CN" altLang="en-US" sz="2400" b="1" dirty="0"/>
          </a:p>
        </p:txBody>
      </p:sp>
    </p:spTree>
    <p:extLst>
      <p:ext uri="{BB962C8B-B14F-4D97-AF65-F5344CB8AC3E}">
        <p14:creationId xmlns:p14="http://schemas.microsoft.com/office/powerpoint/2010/main" val="42201350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36</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a:t>Http</a:t>
            </a:r>
            <a:r>
              <a:rPr lang="zh-CN" altLang="en-US" b="1" dirty="0"/>
              <a:t>通信机制总结</a:t>
            </a:r>
            <a:endParaRPr kumimoji="1" lang="zh-CN" altLang="en-US" b="1"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sp>
        <p:nvSpPr>
          <p:cNvPr id="9" name="内容占位符 2"/>
          <p:cNvSpPr>
            <a:spLocks noGrp="1"/>
          </p:cNvSpPr>
          <p:nvPr>
            <p:ph idx="1"/>
          </p:nvPr>
        </p:nvSpPr>
        <p:spPr>
          <a:xfrm>
            <a:off x="1097280" y="1869602"/>
            <a:ext cx="10058400" cy="3665718"/>
          </a:xfrm>
        </p:spPr>
        <p:txBody>
          <a:bodyPr>
            <a:noAutofit/>
          </a:bodyPr>
          <a:lstStyle/>
          <a:p>
            <a:r>
              <a:rPr lang="en-US" altLang="zh-CN" sz="3200" dirty="0"/>
              <a:t>1. </a:t>
            </a:r>
            <a:r>
              <a:rPr lang="zh-CN" altLang="en-US" sz="3200" dirty="0"/>
              <a:t>建立</a:t>
            </a:r>
            <a:r>
              <a:rPr lang="en-US" altLang="zh-CN" sz="3200" dirty="0"/>
              <a:t>TCP</a:t>
            </a:r>
            <a:r>
              <a:rPr lang="zh-CN" altLang="en-US" sz="3200" dirty="0" smtClean="0"/>
              <a:t>连接</a:t>
            </a:r>
            <a:endParaRPr lang="en-US" altLang="zh-CN" sz="3200" dirty="0" smtClean="0"/>
          </a:p>
          <a:p>
            <a:r>
              <a:rPr lang="en-US" altLang="zh-CN" sz="3200" dirty="0"/>
              <a:t>2. Web</a:t>
            </a:r>
            <a:r>
              <a:rPr lang="zh-CN" altLang="en-US" sz="3200" dirty="0"/>
              <a:t>浏览器向</a:t>
            </a:r>
            <a:r>
              <a:rPr lang="en-US" altLang="zh-CN" sz="3200" dirty="0"/>
              <a:t>Web</a:t>
            </a:r>
            <a:r>
              <a:rPr lang="zh-CN" altLang="en-US" sz="3200" dirty="0"/>
              <a:t>服务器发送请求命令 </a:t>
            </a:r>
            <a:endParaRPr lang="en-US" altLang="zh-CN" sz="3200" dirty="0" smtClean="0"/>
          </a:p>
          <a:p>
            <a:r>
              <a:rPr lang="en-US" altLang="zh-CN" sz="3200" dirty="0"/>
              <a:t>3. Web</a:t>
            </a:r>
            <a:r>
              <a:rPr lang="zh-CN" altLang="en-US" sz="3200" dirty="0"/>
              <a:t>浏览器发送请求头信息 </a:t>
            </a:r>
            <a:endParaRPr lang="en-US" altLang="zh-CN" sz="3200" dirty="0" smtClean="0"/>
          </a:p>
          <a:p>
            <a:r>
              <a:rPr lang="en-US" altLang="zh-CN" sz="3200" dirty="0"/>
              <a:t>4. Web</a:t>
            </a:r>
            <a:r>
              <a:rPr lang="zh-CN" altLang="en-US" sz="3200" dirty="0"/>
              <a:t>服务器应答 </a:t>
            </a:r>
            <a:endParaRPr lang="en-US" altLang="zh-CN" sz="3200" dirty="0" smtClean="0"/>
          </a:p>
          <a:p>
            <a:r>
              <a:rPr lang="en-US" altLang="zh-CN" sz="3200" dirty="0"/>
              <a:t>5. Web</a:t>
            </a:r>
            <a:r>
              <a:rPr lang="zh-CN" altLang="en-US" sz="3200" dirty="0"/>
              <a:t>服务器发送应答头信息 </a:t>
            </a:r>
            <a:endParaRPr lang="en-US" altLang="zh-CN" sz="3200" dirty="0" smtClean="0"/>
          </a:p>
          <a:p>
            <a:r>
              <a:rPr lang="en-US" altLang="zh-CN" sz="3200" dirty="0"/>
              <a:t>6. Web</a:t>
            </a:r>
            <a:r>
              <a:rPr lang="zh-CN" altLang="en-US" sz="3200" dirty="0"/>
              <a:t>服务器向浏览器发送数据 </a:t>
            </a:r>
            <a:endParaRPr lang="en-US" altLang="zh-CN" sz="3200" dirty="0" smtClean="0"/>
          </a:p>
          <a:p>
            <a:r>
              <a:rPr lang="en-US" altLang="zh-CN" sz="3200" dirty="0"/>
              <a:t>7. Web</a:t>
            </a:r>
            <a:r>
              <a:rPr lang="zh-CN" altLang="en-US" sz="3200" dirty="0"/>
              <a:t>服务器关闭</a:t>
            </a:r>
            <a:r>
              <a:rPr lang="en-US" altLang="zh-CN" sz="3200" dirty="0"/>
              <a:t>TCP</a:t>
            </a:r>
            <a:r>
              <a:rPr lang="zh-CN" altLang="en-US" sz="3200" dirty="0"/>
              <a:t>连接 </a:t>
            </a:r>
          </a:p>
        </p:txBody>
      </p:sp>
    </p:spTree>
    <p:extLst>
      <p:ext uri="{BB962C8B-B14F-4D97-AF65-F5344CB8AC3E}">
        <p14:creationId xmlns:p14="http://schemas.microsoft.com/office/powerpoint/2010/main" val="139202845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37</a:t>
            </a:fld>
            <a:endParaRPr lang="en-US"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sp>
        <p:nvSpPr>
          <p:cNvPr id="9" name="内容占位符 2"/>
          <p:cNvSpPr>
            <a:spLocks noGrp="1"/>
          </p:cNvSpPr>
          <p:nvPr>
            <p:ph idx="1"/>
          </p:nvPr>
        </p:nvSpPr>
        <p:spPr>
          <a:xfrm>
            <a:off x="1154083" y="3020766"/>
            <a:ext cx="10058400" cy="674412"/>
          </a:xfrm>
        </p:spPr>
        <p:txBody>
          <a:bodyPr>
            <a:noAutofit/>
          </a:bodyPr>
          <a:lstStyle/>
          <a:p>
            <a:pPr algn="ctr"/>
            <a:r>
              <a:rPr lang="en-US" altLang="zh-CN" sz="4000" b="1" dirty="0" smtClean="0"/>
              <a:t>CMDB</a:t>
            </a:r>
            <a:r>
              <a:rPr lang="zh-CN" altLang="en-US" sz="4000" b="1" dirty="0" smtClean="0"/>
              <a:t>核心技术与最佳实践</a:t>
            </a:r>
            <a:endParaRPr lang="zh-CN" altLang="en-US" sz="4000" b="1" dirty="0"/>
          </a:p>
        </p:txBody>
      </p:sp>
      <p:sp>
        <p:nvSpPr>
          <p:cNvPr id="3" name="矩形 2"/>
          <p:cNvSpPr/>
          <p:nvPr/>
        </p:nvSpPr>
        <p:spPr>
          <a:xfrm>
            <a:off x="803354" y="807465"/>
            <a:ext cx="3079714" cy="830997"/>
          </a:xfrm>
          <a:prstGeom prst="rect">
            <a:avLst/>
          </a:prstGeom>
        </p:spPr>
        <p:txBody>
          <a:bodyPr wrap="square">
            <a:spAutoFit/>
          </a:bodyPr>
          <a:lstStyle/>
          <a:p>
            <a:r>
              <a:rPr kumimoji="1" lang="zh-CN" altLang="en-US" sz="4800" b="1" dirty="0"/>
              <a:t>（第一天）</a:t>
            </a:r>
            <a:endParaRPr lang="zh-CN" altLang="en-US" sz="4800" dirty="0"/>
          </a:p>
        </p:txBody>
      </p:sp>
    </p:spTree>
    <p:extLst>
      <p:ext uri="{BB962C8B-B14F-4D97-AF65-F5344CB8AC3E}">
        <p14:creationId xmlns:p14="http://schemas.microsoft.com/office/powerpoint/2010/main" val="143522361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CMDB</a:t>
            </a:r>
            <a:r>
              <a:rPr kumimoji="1" lang="zh-CN" altLang="en-US" b="1" dirty="0" smtClean="0"/>
              <a:t>主流架构介绍</a:t>
            </a:r>
            <a:endParaRPr kumimoji="1" lang="zh-CN" altLang="en-US" b="1" dirty="0"/>
          </a:p>
        </p:txBody>
      </p:sp>
      <p:sp>
        <p:nvSpPr>
          <p:cNvPr id="3" name="内容占位符 2"/>
          <p:cNvSpPr>
            <a:spLocks noGrp="1"/>
          </p:cNvSpPr>
          <p:nvPr>
            <p:ph idx="1"/>
          </p:nvPr>
        </p:nvSpPr>
        <p:spPr/>
        <p:txBody>
          <a:bodyPr/>
          <a:lstStyle/>
          <a:p>
            <a:endParaRPr kumimoji="1" lang="zh-CN" altLang="en-US" dirty="0"/>
          </a:p>
          <a:p>
            <a:endParaRPr kumimoji="1" lang="zh-CN" altLang="en-US" dirty="0"/>
          </a:p>
        </p:txBody>
      </p:sp>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38</a:t>
            </a:fld>
            <a:endParaRPr lang="en-US" dirty="0"/>
          </a:p>
        </p:txBody>
      </p:sp>
      <p:pic>
        <p:nvPicPr>
          <p:cNvPr id="6" name="图片 5"/>
          <p:cNvPicPr>
            <a:picLocks noChangeAspect="1"/>
          </p:cNvPicPr>
          <p:nvPr/>
        </p:nvPicPr>
        <p:blipFill>
          <a:blip r:embed="rId2"/>
          <a:stretch>
            <a:fillRect/>
          </a:stretch>
        </p:blipFill>
        <p:spPr>
          <a:xfrm>
            <a:off x="9854883" y="418845"/>
            <a:ext cx="1757440" cy="1186272"/>
          </a:xfrm>
          <a:prstGeom prst="rect">
            <a:avLst/>
          </a:prstGeom>
        </p:spPr>
      </p:pic>
      <p:pic>
        <p:nvPicPr>
          <p:cNvPr id="7" name="图片 6"/>
          <p:cNvPicPr>
            <a:picLocks noChangeAspect="1"/>
          </p:cNvPicPr>
          <p:nvPr/>
        </p:nvPicPr>
        <p:blipFill>
          <a:blip r:embed="rId3"/>
          <a:stretch>
            <a:fillRect/>
          </a:stretch>
        </p:blipFill>
        <p:spPr>
          <a:xfrm>
            <a:off x="2430049" y="1845734"/>
            <a:ext cx="5749447" cy="4417280"/>
          </a:xfrm>
          <a:prstGeom prst="rect">
            <a:avLst/>
          </a:prstGeom>
        </p:spPr>
      </p:pic>
      <p:sp>
        <p:nvSpPr>
          <p:cNvPr id="10" name="乘 9"/>
          <p:cNvSpPr/>
          <p:nvPr/>
        </p:nvSpPr>
        <p:spPr>
          <a:xfrm>
            <a:off x="1856898" y="1505740"/>
            <a:ext cx="6895747" cy="4703347"/>
          </a:xfrm>
          <a:prstGeom prst="mathMultiply">
            <a:avLst/>
          </a:prstGeom>
          <a:solidFill>
            <a:srgbClr val="FF0000">
              <a:alpha val="6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10909336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CMDB</a:t>
            </a:r>
            <a:r>
              <a:rPr kumimoji="1" lang="zh-CN" altLang="en-US" b="1" dirty="0" smtClean="0"/>
              <a:t>主流架构介绍</a:t>
            </a:r>
            <a:endParaRPr kumimoji="1" lang="zh-CN" altLang="en-US" b="1" dirty="0"/>
          </a:p>
        </p:txBody>
      </p:sp>
      <p:sp>
        <p:nvSpPr>
          <p:cNvPr id="3" name="内容占位符 2"/>
          <p:cNvSpPr>
            <a:spLocks noGrp="1"/>
          </p:cNvSpPr>
          <p:nvPr>
            <p:ph idx="1"/>
          </p:nvPr>
        </p:nvSpPr>
        <p:spPr/>
        <p:txBody>
          <a:bodyPr/>
          <a:lstStyle/>
          <a:p>
            <a:endParaRPr kumimoji="1" lang="zh-CN" altLang="en-US" dirty="0"/>
          </a:p>
          <a:p>
            <a:endParaRPr kumimoji="1" lang="zh-CN" altLang="en-US" dirty="0"/>
          </a:p>
        </p:txBody>
      </p:sp>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39</a:t>
            </a:fld>
            <a:endParaRPr lang="en-US" dirty="0"/>
          </a:p>
        </p:txBody>
      </p:sp>
      <p:pic>
        <p:nvPicPr>
          <p:cNvPr id="6" name="图片 5"/>
          <p:cNvPicPr>
            <a:picLocks noChangeAspect="1"/>
          </p:cNvPicPr>
          <p:nvPr/>
        </p:nvPicPr>
        <p:blipFill>
          <a:blip r:embed="rId2"/>
          <a:stretch>
            <a:fillRect/>
          </a:stretch>
        </p:blipFill>
        <p:spPr>
          <a:xfrm>
            <a:off x="9854883" y="418845"/>
            <a:ext cx="1757440" cy="1186272"/>
          </a:xfrm>
          <a:prstGeom prst="rect">
            <a:avLst/>
          </a:prstGeom>
        </p:spPr>
      </p:pic>
      <p:pic>
        <p:nvPicPr>
          <p:cNvPr id="8" name="图片 7"/>
          <p:cNvPicPr>
            <a:picLocks noChangeAspect="1"/>
          </p:cNvPicPr>
          <p:nvPr/>
        </p:nvPicPr>
        <p:blipFill>
          <a:blip r:embed="rId3"/>
          <a:stretch>
            <a:fillRect/>
          </a:stretch>
        </p:blipFill>
        <p:spPr>
          <a:xfrm>
            <a:off x="3079794" y="1853604"/>
            <a:ext cx="5836394" cy="4380162"/>
          </a:xfrm>
          <a:prstGeom prst="rect">
            <a:avLst/>
          </a:prstGeom>
        </p:spPr>
      </p:pic>
      <p:sp>
        <p:nvSpPr>
          <p:cNvPr id="9" name="乘 8"/>
          <p:cNvSpPr/>
          <p:nvPr/>
        </p:nvSpPr>
        <p:spPr>
          <a:xfrm>
            <a:off x="2951305" y="1904976"/>
            <a:ext cx="6093372" cy="4441799"/>
          </a:xfrm>
          <a:prstGeom prst="mathMultiply">
            <a:avLst/>
          </a:prstGeom>
          <a:solidFill>
            <a:srgbClr val="FF0000">
              <a:alpha val="64000"/>
            </a:srgb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33244418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Agenda</a:t>
            </a:r>
            <a:r>
              <a:rPr kumimoji="1" lang="zh-CN" altLang="en-US" b="1" dirty="0" smtClean="0"/>
              <a:t> （第二天）</a:t>
            </a:r>
            <a:endParaRPr kumimoji="1" lang="zh-CN" altLang="en-US" b="1" dirty="0"/>
          </a:p>
        </p:txBody>
      </p:sp>
      <p:sp>
        <p:nvSpPr>
          <p:cNvPr id="3" name="内容占位符 2"/>
          <p:cNvSpPr>
            <a:spLocks noGrp="1"/>
          </p:cNvSpPr>
          <p:nvPr>
            <p:ph idx="1"/>
          </p:nvPr>
        </p:nvSpPr>
        <p:spPr/>
        <p:txBody>
          <a:bodyPr/>
          <a:lstStyle/>
          <a:p>
            <a:endParaRPr kumimoji="1" lang="zh-CN" altLang="en-US" dirty="0"/>
          </a:p>
          <a:p>
            <a:endParaRPr kumimoji="1" lang="zh-CN" altLang="en-US" dirty="0"/>
          </a:p>
        </p:txBody>
      </p:sp>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4</a:t>
            </a:fld>
            <a:endParaRPr lang="en-US" dirty="0"/>
          </a:p>
        </p:txBody>
      </p:sp>
      <p:pic>
        <p:nvPicPr>
          <p:cNvPr id="6" name="图片 5"/>
          <p:cNvPicPr>
            <a:picLocks noChangeAspect="1"/>
          </p:cNvPicPr>
          <p:nvPr/>
        </p:nvPicPr>
        <p:blipFill>
          <a:blip r:embed="rId2"/>
          <a:stretch>
            <a:fillRect/>
          </a:stretch>
        </p:blipFill>
        <p:spPr>
          <a:xfrm>
            <a:off x="9854883" y="418845"/>
            <a:ext cx="1757440" cy="1186272"/>
          </a:xfrm>
          <a:prstGeom prst="rect">
            <a:avLst/>
          </a:prstGeom>
        </p:spPr>
      </p:pic>
      <p:sp>
        <p:nvSpPr>
          <p:cNvPr id="7" name="文本框 6"/>
          <p:cNvSpPr txBox="1"/>
          <p:nvPr/>
        </p:nvSpPr>
        <p:spPr>
          <a:xfrm>
            <a:off x="1097280" y="2195808"/>
            <a:ext cx="10359025" cy="2862322"/>
          </a:xfrm>
          <a:prstGeom prst="rect">
            <a:avLst/>
          </a:prstGeom>
          <a:noFill/>
        </p:spPr>
        <p:txBody>
          <a:bodyPr wrap="square" rtlCol="0">
            <a:spAutoFit/>
          </a:bodyPr>
          <a:lstStyle/>
          <a:p>
            <a:pPr marL="342900" indent="-342900">
              <a:lnSpc>
                <a:spcPct val="150000"/>
              </a:lnSpc>
              <a:buAutoNum type="arabicPeriod"/>
            </a:pPr>
            <a:r>
              <a:rPr kumimoji="1" lang="zh-CN" altLang="en-US" dirty="0" smtClean="0"/>
              <a:t>数据可视化</a:t>
            </a:r>
          </a:p>
          <a:p>
            <a:pPr marL="342900" indent="-342900">
              <a:lnSpc>
                <a:spcPct val="150000"/>
              </a:lnSpc>
              <a:buAutoNum type="arabicPeriod"/>
            </a:pPr>
            <a:r>
              <a:rPr kumimoji="1" lang="zh-CN" altLang="en-US" dirty="0" smtClean="0"/>
              <a:t>机柜图绘制的“方方面面”</a:t>
            </a:r>
          </a:p>
          <a:p>
            <a:pPr marL="342900" indent="-342900">
              <a:lnSpc>
                <a:spcPct val="150000"/>
              </a:lnSpc>
              <a:buAutoNum type="arabicPeriod"/>
            </a:pPr>
            <a:r>
              <a:rPr kumimoji="1" lang="en-US" altLang="zh-CN" dirty="0" smtClean="0"/>
              <a:t>CMDB</a:t>
            </a:r>
            <a:r>
              <a:rPr kumimoji="1" lang="zh-CN" altLang="en-US" dirty="0" smtClean="0"/>
              <a:t>“机器申请”功能的算法分享</a:t>
            </a:r>
          </a:p>
          <a:p>
            <a:pPr marL="342900" indent="-342900">
              <a:lnSpc>
                <a:spcPct val="150000"/>
              </a:lnSpc>
              <a:buAutoNum type="arabicPeriod"/>
            </a:pPr>
            <a:r>
              <a:rPr kumimoji="1" lang="zh-CN" altLang="en-US" dirty="0" smtClean="0"/>
              <a:t>如何通过</a:t>
            </a:r>
            <a:r>
              <a:rPr kumimoji="1" lang="en-US" altLang="zh-CN" dirty="0" smtClean="0"/>
              <a:t>Python</a:t>
            </a:r>
            <a:r>
              <a:rPr kumimoji="1" lang="zh-CN" altLang="en-US" dirty="0" smtClean="0"/>
              <a:t>来处理及分析数十万级的日志文件</a:t>
            </a:r>
          </a:p>
          <a:p>
            <a:pPr>
              <a:lnSpc>
                <a:spcPct val="150000"/>
              </a:lnSpc>
            </a:pPr>
            <a:r>
              <a:rPr kumimoji="1" lang="zh-CN" altLang="en-US" dirty="0" smtClean="0"/>
              <a:t>    （</a:t>
            </a:r>
            <a:r>
              <a:rPr kumimoji="1" lang="en-US" altLang="zh-CN" dirty="0" smtClean="0"/>
              <a:t>1</a:t>
            </a:r>
            <a:r>
              <a:rPr kumimoji="1" lang="zh-CN" altLang="en-US" dirty="0" smtClean="0"/>
              <a:t>）</a:t>
            </a:r>
            <a:r>
              <a:rPr kumimoji="1" lang="en-US" altLang="zh-CN" dirty="0" smtClean="0"/>
              <a:t>. </a:t>
            </a:r>
            <a:r>
              <a:rPr kumimoji="1" lang="en-US" altLang="zh-CN" dirty="0" err="1" smtClean="0"/>
              <a:t>Concurence</a:t>
            </a:r>
            <a:r>
              <a:rPr kumimoji="1" lang="zh-CN" altLang="en-US" dirty="0" smtClean="0"/>
              <a:t>问题    </a:t>
            </a:r>
          </a:p>
          <a:p>
            <a:pPr>
              <a:lnSpc>
                <a:spcPct val="150000"/>
              </a:lnSpc>
            </a:pPr>
            <a:r>
              <a:rPr kumimoji="1" lang="zh-CN" altLang="en-US" dirty="0"/>
              <a:t> </a:t>
            </a:r>
            <a:r>
              <a:rPr kumimoji="1" lang="zh-CN" altLang="en-US" dirty="0" smtClean="0"/>
              <a:t>   （</a:t>
            </a:r>
            <a:r>
              <a:rPr kumimoji="1" lang="en-US" altLang="zh-CN" dirty="0"/>
              <a:t>2</a:t>
            </a:r>
            <a:r>
              <a:rPr kumimoji="1" lang="zh-CN" altLang="en-US" dirty="0" smtClean="0"/>
              <a:t>）</a:t>
            </a:r>
            <a:r>
              <a:rPr kumimoji="1" lang="en-US" altLang="zh-CN" dirty="0" smtClean="0"/>
              <a:t>.</a:t>
            </a:r>
            <a:r>
              <a:rPr kumimoji="1" lang="zh-CN" altLang="en-US" dirty="0" smtClean="0"/>
              <a:t> 部分优化算法的分享</a:t>
            </a:r>
          </a:p>
          <a:p>
            <a:r>
              <a:rPr kumimoji="1" lang="en-US" altLang="zh-CN" dirty="0" smtClean="0"/>
              <a:t>5.</a:t>
            </a:r>
            <a:r>
              <a:rPr kumimoji="1" lang="zh-CN" altLang="en-US" dirty="0" smtClean="0"/>
              <a:t>   关于</a:t>
            </a:r>
            <a:r>
              <a:rPr kumimoji="1" lang="en-US" altLang="zh-CN" dirty="0" smtClean="0"/>
              <a:t>Python</a:t>
            </a:r>
            <a:r>
              <a:rPr kumimoji="1" lang="zh-CN" altLang="en-US" dirty="0" smtClean="0"/>
              <a:t>并发执行的控制</a:t>
            </a:r>
            <a:endParaRPr kumimoji="1" lang="zh-CN" altLang="en-US" dirty="0"/>
          </a:p>
        </p:txBody>
      </p:sp>
    </p:spTree>
    <p:extLst>
      <p:ext uri="{BB962C8B-B14F-4D97-AF65-F5344CB8AC3E}">
        <p14:creationId xmlns:p14="http://schemas.microsoft.com/office/powerpoint/2010/main" val="133315065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40</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UUID</a:t>
            </a:r>
            <a:r>
              <a:rPr kumimoji="1" lang="zh-CN" altLang="en-US" b="1" dirty="0" smtClean="0"/>
              <a:t>介绍</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Tree>
    <p:extLst>
      <p:ext uri="{BB962C8B-B14F-4D97-AF65-F5344CB8AC3E}">
        <p14:creationId xmlns:p14="http://schemas.microsoft.com/office/powerpoint/2010/main" val="123118601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41</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6" name="文本框 5"/>
          <p:cNvSpPr txBox="1"/>
          <p:nvPr/>
        </p:nvSpPr>
        <p:spPr>
          <a:xfrm>
            <a:off x="1798044" y="3058510"/>
            <a:ext cx="8599086" cy="769441"/>
          </a:xfrm>
          <a:prstGeom prst="rect">
            <a:avLst/>
          </a:prstGeom>
          <a:noFill/>
        </p:spPr>
        <p:txBody>
          <a:bodyPr wrap="square" rtlCol="0">
            <a:spAutoFit/>
          </a:bodyPr>
          <a:lstStyle/>
          <a:p>
            <a:r>
              <a:rPr kumimoji="1" lang="zh-CN" altLang="en-US" sz="4400" b="1" dirty="0" smtClean="0"/>
              <a:t>通过接口模式构建</a:t>
            </a:r>
            <a:r>
              <a:rPr kumimoji="1" lang="en-US" altLang="zh-CN" sz="4400" b="1" dirty="0" smtClean="0"/>
              <a:t>CMDB</a:t>
            </a:r>
            <a:r>
              <a:rPr kumimoji="1" lang="zh-CN" altLang="en-US" sz="4400" b="1" dirty="0" smtClean="0"/>
              <a:t>系统核心</a:t>
            </a:r>
            <a:endParaRPr kumimoji="1" lang="zh-CN" altLang="en-US" sz="4400" b="1" dirty="0"/>
          </a:p>
        </p:txBody>
      </p:sp>
    </p:spTree>
    <p:extLst>
      <p:ext uri="{BB962C8B-B14F-4D97-AF65-F5344CB8AC3E}">
        <p14:creationId xmlns:p14="http://schemas.microsoft.com/office/powerpoint/2010/main" val="22610917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42</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Restful</a:t>
            </a:r>
            <a:r>
              <a:rPr kumimoji="1" lang="zh-CN" altLang="en-US" b="1" dirty="0" smtClean="0"/>
              <a:t>是什么</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pic>
        <p:nvPicPr>
          <p:cNvPr id="2" name="图片 1"/>
          <p:cNvPicPr>
            <a:picLocks noChangeAspect="1"/>
          </p:cNvPicPr>
          <p:nvPr/>
        </p:nvPicPr>
        <p:blipFill>
          <a:blip r:embed="rId3"/>
          <a:stretch>
            <a:fillRect/>
          </a:stretch>
        </p:blipFill>
        <p:spPr>
          <a:xfrm>
            <a:off x="2043539" y="2114117"/>
            <a:ext cx="8165881" cy="3836668"/>
          </a:xfrm>
          <a:prstGeom prst="rect">
            <a:avLst/>
          </a:prstGeom>
        </p:spPr>
      </p:pic>
    </p:spTree>
    <p:extLst>
      <p:ext uri="{BB962C8B-B14F-4D97-AF65-F5344CB8AC3E}">
        <p14:creationId xmlns:p14="http://schemas.microsoft.com/office/powerpoint/2010/main" val="184716352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43</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Restful</a:t>
            </a:r>
            <a:r>
              <a:rPr kumimoji="1" lang="zh-CN" altLang="en-US" b="1" dirty="0" smtClean="0"/>
              <a:t>设计模式介绍</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pic>
        <p:nvPicPr>
          <p:cNvPr id="2" name="图片 1"/>
          <p:cNvPicPr>
            <a:picLocks noChangeAspect="1"/>
          </p:cNvPicPr>
          <p:nvPr/>
        </p:nvPicPr>
        <p:blipFill>
          <a:blip r:embed="rId3"/>
          <a:stretch>
            <a:fillRect/>
          </a:stretch>
        </p:blipFill>
        <p:spPr>
          <a:xfrm>
            <a:off x="2043539" y="2114117"/>
            <a:ext cx="8165881" cy="3836668"/>
          </a:xfrm>
          <a:prstGeom prst="rect">
            <a:avLst/>
          </a:prstGeom>
        </p:spPr>
      </p:pic>
    </p:spTree>
    <p:extLst>
      <p:ext uri="{BB962C8B-B14F-4D97-AF65-F5344CB8AC3E}">
        <p14:creationId xmlns:p14="http://schemas.microsoft.com/office/powerpoint/2010/main" val="133532667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097280" y="2446983"/>
            <a:ext cx="10058400" cy="521685"/>
          </a:xfrm>
        </p:spPr>
        <p:txBody>
          <a:bodyPr>
            <a:normAutofit/>
          </a:bodyPr>
          <a:lstStyle/>
          <a:p>
            <a:r>
              <a:rPr kumimoji="1" lang="en-US" altLang="zh-CN" sz="2800" b="1" dirty="0" smtClean="0">
                <a:solidFill>
                  <a:srgbClr val="FF0000"/>
                </a:solidFill>
              </a:rPr>
              <a:t>1.</a:t>
            </a:r>
            <a:r>
              <a:rPr kumimoji="1" lang="zh-CN" altLang="en-US" sz="2800" b="1" dirty="0" smtClean="0">
                <a:solidFill>
                  <a:srgbClr val="FF0000"/>
                </a:solidFill>
              </a:rPr>
              <a:t> </a:t>
            </a:r>
            <a:r>
              <a:rPr kumimoji="1" lang="zh-CN" altLang="en-US" sz="2800" b="1" dirty="0" smtClean="0">
                <a:solidFill>
                  <a:srgbClr val="FF0000"/>
                </a:solidFill>
              </a:rPr>
              <a:t>多并发所产生的竞态问题</a:t>
            </a:r>
          </a:p>
        </p:txBody>
      </p:sp>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44</a:t>
            </a:fld>
            <a:endParaRPr lang="en-US" dirty="0"/>
          </a:p>
        </p:txBody>
      </p:sp>
      <p:sp>
        <p:nvSpPr>
          <p:cNvPr id="6" name="标题 1"/>
          <p:cNvSpPr>
            <a:spLocks noGrp="1"/>
          </p:cNvSpPr>
          <p:nvPr>
            <p:ph type="title"/>
          </p:nvPr>
        </p:nvSpPr>
        <p:spPr>
          <a:xfrm>
            <a:off x="1097280" y="286603"/>
            <a:ext cx="10058400" cy="1450757"/>
          </a:xfrm>
        </p:spPr>
        <p:txBody>
          <a:bodyPr/>
          <a:lstStyle/>
          <a:p>
            <a:r>
              <a:rPr kumimoji="1" lang="en-US" altLang="zh-CN" b="1" dirty="0" smtClean="0"/>
              <a:t>CMD</a:t>
            </a:r>
            <a:r>
              <a:rPr kumimoji="1" lang="en-US" altLang="zh-CN" b="1" dirty="0" smtClean="0"/>
              <a:t>B</a:t>
            </a:r>
            <a:r>
              <a:rPr kumimoji="1" lang="zh-CN" altLang="en-US" b="1" dirty="0" smtClean="0"/>
              <a:t>系统额外需要关注的问题</a:t>
            </a:r>
            <a:endParaRPr kumimoji="1" lang="zh-CN" altLang="en-US" b="1" dirty="0"/>
          </a:p>
        </p:txBody>
      </p:sp>
      <p:pic>
        <p:nvPicPr>
          <p:cNvPr id="7" name="图片 6"/>
          <p:cNvPicPr>
            <a:picLocks noChangeAspect="1"/>
          </p:cNvPicPr>
          <p:nvPr/>
        </p:nvPicPr>
        <p:blipFill>
          <a:blip r:embed="rId2"/>
          <a:stretch>
            <a:fillRect/>
          </a:stretch>
        </p:blipFill>
        <p:spPr>
          <a:xfrm>
            <a:off x="9854883" y="418845"/>
            <a:ext cx="1757440" cy="1186272"/>
          </a:xfrm>
          <a:prstGeom prst="rect">
            <a:avLst/>
          </a:prstGeom>
        </p:spPr>
      </p:pic>
      <p:sp>
        <p:nvSpPr>
          <p:cNvPr id="8" name="内容占位符 2"/>
          <p:cNvSpPr txBox="1">
            <a:spLocks/>
          </p:cNvSpPr>
          <p:nvPr/>
        </p:nvSpPr>
        <p:spPr>
          <a:xfrm>
            <a:off x="1097280" y="3730863"/>
            <a:ext cx="10058400" cy="521685"/>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kumimoji="1" lang="en-US" altLang="zh-CN" sz="2800" b="1" dirty="0">
                <a:solidFill>
                  <a:srgbClr val="FF0000"/>
                </a:solidFill>
              </a:rPr>
              <a:t>2</a:t>
            </a:r>
            <a:r>
              <a:rPr kumimoji="1" lang="en-US" altLang="zh-CN" sz="2800" b="1" dirty="0" smtClean="0">
                <a:solidFill>
                  <a:srgbClr val="FF0000"/>
                </a:solidFill>
              </a:rPr>
              <a:t>.</a:t>
            </a:r>
            <a:r>
              <a:rPr kumimoji="1" lang="zh-CN" altLang="en-US" sz="2800" b="1" dirty="0" smtClean="0">
                <a:solidFill>
                  <a:srgbClr val="FF0000"/>
                </a:solidFill>
              </a:rPr>
              <a:t> </a:t>
            </a:r>
            <a:r>
              <a:rPr kumimoji="1" lang="zh-CN" altLang="en-US" sz="2800" b="1" dirty="0" smtClean="0">
                <a:solidFill>
                  <a:srgbClr val="FF0000"/>
                </a:solidFill>
              </a:rPr>
              <a:t>海量数据的显示加载问题</a:t>
            </a:r>
            <a:endParaRPr kumimoji="1" lang="zh-CN" altLang="en-US" sz="2800" b="1" dirty="0" smtClean="0">
              <a:solidFill>
                <a:srgbClr val="FF0000"/>
              </a:solidFill>
            </a:endParaRPr>
          </a:p>
        </p:txBody>
      </p:sp>
    </p:spTree>
    <p:extLst>
      <p:ext uri="{BB962C8B-B14F-4D97-AF65-F5344CB8AC3E}">
        <p14:creationId xmlns:p14="http://schemas.microsoft.com/office/powerpoint/2010/main" val="11745247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45</a:t>
            </a:fld>
            <a:endParaRPr lang="en-US" dirty="0"/>
          </a:p>
        </p:txBody>
      </p:sp>
      <p:sp>
        <p:nvSpPr>
          <p:cNvPr id="14" name="标题 1"/>
          <p:cNvSpPr>
            <a:spLocks noGrp="1"/>
          </p:cNvSpPr>
          <p:nvPr>
            <p:ph type="title"/>
          </p:nvPr>
        </p:nvSpPr>
        <p:spPr>
          <a:xfrm>
            <a:off x="1097280" y="286603"/>
            <a:ext cx="10058400" cy="1450757"/>
          </a:xfrm>
        </p:spPr>
        <p:txBody>
          <a:bodyPr/>
          <a:lstStyle/>
          <a:p>
            <a:r>
              <a:rPr kumimoji="1" lang="zh-CN" altLang="en-US" b="1" dirty="0" smtClean="0"/>
              <a:t>分布式客户端数据采集</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2" name="文本框 1"/>
          <p:cNvSpPr txBox="1"/>
          <p:nvPr/>
        </p:nvSpPr>
        <p:spPr>
          <a:xfrm>
            <a:off x="1097280" y="2267211"/>
            <a:ext cx="6969482" cy="3108543"/>
          </a:xfrm>
          <a:prstGeom prst="rect">
            <a:avLst/>
          </a:prstGeom>
          <a:noFill/>
        </p:spPr>
        <p:txBody>
          <a:bodyPr wrap="square" rtlCol="0">
            <a:spAutoFit/>
          </a:bodyPr>
          <a:lstStyle/>
          <a:p>
            <a:r>
              <a:rPr kumimoji="1" lang="zh-CN" altLang="en-US" sz="2800" b="1" dirty="0" smtClean="0"/>
              <a:t>数据采集模式分为三种：</a:t>
            </a:r>
          </a:p>
          <a:p>
            <a:endParaRPr kumimoji="1" lang="zh-CN" altLang="en-US" sz="2800" dirty="0"/>
          </a:p>
          <a:p>
            <a:pPr marL="342900" indent="-342900">
              <a:buAutoNum type="arabicPeriod"/>
            </a:pPr>
            <a:r>
              <a:rPr kumimoji="1" lang="zh-CN" altLang="en-US" sz="2800" dirty="0" smtClean="0"/>
              <a:t>主动模式</a:t>
            </a:r>
          </a:p>
          <a:p>
            <a:pPr marL="342900" indent="-342900">
              <a:buAutoNum type="arabicPeriod"/>
            </a:pPr>
            <a:endParaRPr kumimoji="1" lang="zh-CN" altLang="en-US" sz="2800" dirty="0"/>
          </a:p>
          <a:p>
            <a:pPr marL="342900" indent="-342900">
              <a:buAutoNum type="arabicPeriod"/>
            </a:pPr>
            <a:r>
              <a:rPr kumimoji="1" lang="zh-CN" altLang="en-US" sz="2800" dirty="0" smtClean="0"/>
              <a:t>被动模式</a:t>
            </a:r>
          </a:p>
          <a:p>
            <a:pPr marL="342900" indent="-342900">
              <a:buAutoNum type="arabicPeriod"/>
            </a:pPr>
            <a:endParaRPr kumimoji="1" lang="zh-CN" altLang="en-US" sz="2800" dirty="0"/>
          </a:p>
          <a:p>
            <a:pPr marL="342900" indent="-342900">
              <a:buAutoNum type="arabicPeriod"/>
            </a:pPr>
            <a:r>
              <a:rPr kumimoji="1" lang="zh-CN" altLang="en-US" sz="2800" dirty="0" smtClean="0"/>
              <a:t>混合模式</a:t>
            </a:r>
            <a:endParaRPr kumimoji="1" lang="zh-CN" altLang="en-US" sz="2800" dirty="0"/>
          </a:p>
        </p:txBody>
      </p:sp>
    </p:spTree>
    <p:extLst>
      <p:ext uri="{BB962C8B-B14F-4D97-AF65-F5344CB8AC3E}">
        <p14:creationId xmlns:p14="http://schemas.microsoft.com/office/powerpoint/2010/main" val="172128542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46</a:t>
            </a:fld>
            <a:endParaRPr lang="en-US" dirty="0"/>
          </a:p>
        </p:txBody>
      </p:sp>
      <p:sp>
        <p:nvSpPr>
          <p:cNvPr id="14" name="标题 1"/>
          <p:cNvSpPr>
            <a:spLocks noGrp="1"/>
          </p:cNvSpPr>
          <p:nvPr>
            <p:ph type="title"/>
          </p:nvPr>
        </p:nvSpPr>
        <p:spPr>
          <a:xfrm>
            <a:off x="1097280" y="286603"/>
            <a:ext cx="10058400" cy="1450757"/>
          </a:xfrm>
        </p:spPr>
        <p:txBody>
          <a:bodyPr/>
          <a:lstStyle/>
          <a:p>
            <a:r>
              <a:rPr kumimoji="1" lang="zh-CN" altLang="en-US" b="1" dirty="0" smtClean="0"/>
              <a:t>分布式客户端数据采集</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2" name="文本框 1"/>
          <p:cNvSpPr txBox="1"/>
          <p:nvPr/>
        </p:nvSpPr>
        <p:spPr>
          <a:xfrm>
            <a:off x="2915976" y="2896371"/>
            <a:ext cx="6363222" cy="1077218"/>
          </a:xfrm>
          <a:prstGeom prst="rect">
            <a:avLst/>
          </a:prstGeom>
          <a:noFill/>
        </p:spPr>
        <p:txBody>
          <a:bodyPr wrap="square" rtlCol="0">
            <a:spAutoFit/>
          </a:bodyPr>
          <a:lstStyle/>
          <a:p>
            <a:r>
              <a:rPr kumimoji="1" lang="en-US" altLang="zh-CN" sz="3600" b="1" dirty="0" smtClean="0"/>
              <a:t>CMDB</a:t>
            </a:r>
            <a:r>
              <a:rPr kumimoji="1" lang="zh-CN" altLang="en-US" sz="3600" b="1" dirty="0" smtClean="0"/>
              <a:t> 的</a:t>
            </a:r>
            <a:r>
              <a:rPr kumimoji="1" lang="en-US" altLang="zh-CN" sz="3600" b="1" dirty="0" smtClean="0"/>
              <a:t>C</a:t>
            </a:r>
            <a:r>
              <a:rPr kumimoji="1" lang="zh-CN" altLang="en-US" sz="3600" b="1" dirty="0" smtClean="0"/>
              <a:t>／</a:t>
            </a:r>
            <a:r>
              <a:rPr kumimoji="1" lang="en-US" altLang="zh-CN" sz="3600" b="1" dirty="0" smtClean="0"/>
              <a:t>S</a:t>
            </a:r>
            <a:r>
              <a:rPr kumimoji="1" lang="zh-CN" altLang="en-US" sz="3600" b="1" dirty="0" smtClean="0"/>
              <a:t>架构通信机制</a:t>
            </a:r>
            <a:endParaRPr kumimoji="1" lang="zh-CN" altLang="en-US" sz="3600" b="1" dirty="0"/>
          </a:p>
          <a:p>
            <a:endParaRPr kumimoji="1" lang="zh-CN" altLang="en-US" sz="2800" dirty="0"/>
          </a:p>
        </p:txBody>
      </p:sp>
    </p:spTree>
    <p:extLst>
      <p:ext uri="{BB962C8B-B14F-4D97-AF65-F5344CB8AC3E}">
        <p14:creationId xmlns:p14="http://schemas.microsoft.com/office/powerpoint/2010/main" val="587133264"/>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47</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8" name="内容占位符 2"/>
          <p:cNvSpPr>
            <a:spLocks noGrp="1"/>
          </p:cNvSpPr>
          <p:nvPr>
            <p:ph idx="1"/>
          </p:nvPr>
        </p:nvSpPr>
        <p:spPr>
          <a:xfrm>
            <a:off x="1154083" y="2020771"/>
            <a:ext cx="10058400" cy="4023360"/>
          </a:xfrm>
        </p:spPr>
        <p:txBody>
          <a:bodyPr>
            <a:normAutofit/>
          </a:bodyPr>
          <a:lstStyle/>
          <a:p>
            <a:r>
              <a:rPr lang="en-US" altLang="zh-CN" sz="2800" dirty="0" smtClean="0"/>
              <a:t>“</a:t>
            </a:r>
            <a:r>
              <a:rPr lang="zh-CN" altLang="en-US" sz="2800" b="1" dirty="0"/>
              <a:t>你所浪费的今天，是昨天死去的人奢望的明天。你所厌恶的现在，是未来的你</a:t>
            </a:r>
            <a:r>
              <a:rPr lang="zh-CN" altLang="en-US" sz="2800" b="1" dirty="0" smtClean="0"/>
              <a:t>回不去的</a:t>
            </a:r>
            <a:r>
              <a:rPr lang="zh-CN" altLang="en-US" sz="2800" b="1" dirty="0"/>
              <a:t>曾经</a:t>
            </a:r>
            <a:r>
              <a:rPr lang="zh-CN" altLang="en-US" sz="2800" b="1" dirty="0" smtClean="0"/>
              <a:t>。</a:t>
            </a:r>
            <a:r>
              <a:rPr lang="en-US" altLang="zh-CN" sz="2800" dirty="0" smtClean="0"/>
              <a:t>”</a:t>
            </a:r>
          </a:p>
          <a:p>
            <a:endParaRPr lang="en-US" altLang="zh-CN" sz="2800" dirty="0"/>
          </a:p>
          <a:p>
            <a:r>
              <a:rPr lang="en-US" altLang="zh-CN" sz="2800" dirty="0" smtClean="0"/>
              <a:t>                                                          -------</a:t>
            </a:r>
            <a:r>
              <a:rPr lang="en-US" altLang="zh-CN" sz="2800" dirty="0"/>
              <a:t>Harvard University</a:t>
            </a:r>
            <a:endParaRPr lang="zh-CN" altLang="en-US" sz="2800" dirty="0"/>
          </a:p>
        </p:txBody>
      </p:sp>
    </p:spTree>
    <p:extLst>
      <p:ext uri="{BB962C8B-B14F-4D97-AF65-F5344CB8AC3E}">
        <p14:creationId xmlns:p14="http://schemas.microsoft.com/office/powerpoint/2010/main" val="54625603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48</a:t>
            </a:fld>
            <a:endParaRPr lang="en-US" dirty="0"/>
          </a:p>
        </p:txBody>
      </p:sp>
      <p:sp>
        <p:nvSpPr>
          <p:cNvPr id="14" name="标题 1"/>
          <p:cNvSpPr>
            <a:spLocks noGrp="1"/>
          </p:cNvSpPr>
          <p:nvPr>
            <p:ph type="title"/>
          </p:nvPr>
        </p:nvSpPr>
        <p:spPr>
          <a:xfrm>
            <a:off x="1097280" y="286603"/>
            <a:ext cx="10058400" cy="1450757"/>
          </a:xfrm>
        </p:spPr>
        <p:txBody>
          <a:bodyPr/>
          <a:lstStyle/>
          <a:p>
            <a:r>
              <a:rPr kumimoji="1" lang="zh-CN" altLang="en-US" b="1" dirty="0" smtClean="0"/>
              <a:t>数据之美</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2" name="文本框 1"/>
          <p:cNvSpPr txBox="1"/>
          <p:nvPr/>
        </p:nvSpPr>
        <p:spPr>
          <a:xfrm>
            <a:off x="4500496" y="5085618"/>
            <a:ext cx="3194179" cy="646331"/>
          </a:xfrm>
          <a:prstGeom prst="rect">
            <a:avLst/>
          </a:prstGeom>
          <a:noFill/>
        </p:spPr>
        <p:txBody>
          <a:bodyPr wrap="square" rtlCol="0">
            <a:spAutoFit/>
          </a:bodyPr>
          <a:lstStyle/>
          <a:p>
            <a:r>
              <a:rPr kumimoji="1" lang="zh-CN" altLang="en-US" sz="3600" b="1" dirty="0" smtClean="0">
                <a:solidFill>
                  <a:srgbClr val="7030A0"/>
                </a:solidFill>
              </a:rPr>
              <a:t>数</a:t>
            </a:r>
            <a:r>
              <a:rPr kumimoji="1" lang="zh-CN" altLang="en-US" sz="3600" b="1" dirty="0" smtClean="0"/>
              <a:t> </a:t>
            </a:r>
            <a:r>
              <a:rPr kumimoji="1" lang="zh-CN" altLang="en-US" sz="3600" b="1" dirty="0" smtClean="0">
                <a:solidFill>
                  <a:srgbClr val="FF0000"/>
                </a:solidFill>
              </a:rPr>
              <a:t>据</a:t>
            </a:r>
            <a:r>
              <a:rPr kumimoji="1" lang="zh-CN" altLang="en-US" sz="3600" b="1" dirty="0" smtClean="0"/>
              <a:t> </a:t>
            </a:r>
            <a:r>
              <a:rPr kumimoji="1" lang="zh-CN" altLang="en-US" sz="3600" b="1" dirty="0" smtClean="0">
                <a:solidFill>
                  <a:srgbClr val="00B050"/>
                </a:solidFill>
              </a:rPr>
              <a:t>可 </a:t>
            </a:r>
            <a:r>
              <a:rPr kumimoji="1" lang="zh-CN" altLang="en-US" sz="3600" b="1" dirty="0" smtClean="0">
                <a:solidFill>
                  <a:srgbClr val="00B0F0"/>
                </a:solidFill>
              </a:rPr>
              <a:t>视</a:t>
            </a:r>
            <a:r>
              <a:rPr kumimoji="1" lang="zh-CN" altLang="en-US" sz="3600" b="1" dirty="0" smtClean="0"/>
              <a:t> </a:t>
            </a:r>
            <a:r>
              <a:rPr kumimoji="1" lang="zh-CN" altLang="en-US" sz="3600" b="1" dirty="0" smtClean="0">
                <a:solidFill>
                  <a:schemeClr val="accent6">
                    <a:lumMod val="75000"/>
                  </a:schemeClr>
                </a:solidFill>
              </a:rPr>
              <a:t>化</a:t>
            </a:r>
            <a:endParaRPr kumimoji="1" lang="zh-CN" altLang="en-US" sz="2800" dirty="0">
              <a:solidFill>
                <a:schemeClr val="accent6">
                  <a:lumMod val="75000"/>
                </a:schemeClr>
              </a:solidFill>
            </a:endParaRPr>
          </a:p>
        </p:txBody>
      </p:sp>
      <p:pic>
        <p:nvPicPr>
          <p:cNvPr id="7" name="图片 6"/>
          <p:cNvPicPr>
            <a:picLocks noChangeAspect="1"/>
          </p:cNvPicPr>
          <p:nvPr/>
        </p:nvPicPr>
        <p:blipFill>
          <a:blip r:embed="rId3"/>
          <a:stretch>
            <a:fillRect/>
          </a:stretch>
        </p:blipFill>
        <p:spPr>
          <a:xfrm>
            <a:off x="3582445" y="1927700"/>
            <a:ext cx="4709786" cy="2794000"/>
          </a:xfrm>
          <a:prstGeom prst="rect">
            <a:avLst/>
          </a:prstGeom>
        </p:spPr>
      </p:pic>
    </p:spTree>
    <p:extLst>
      <p:ext uri="{BB962C8B-B14F-4D97-AF65-F5344CB8AC3E}">
        <p14:creationId xmlns:p14="http://schemas.microsoft.com/office/powerpoint/2010/main" val="110524767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49</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pic>
        <p:nvPicPr>
          <p:cNvPr id="3" name="图片 2"/>
          <p:cNvPicPr>
            <a:picLocks noChangeAspect="1"/>
          </p:cNvPicPr>
          <p:nvPr/>
        </p:nvPicPr>
        <p:blipFill>
          <a:blip r:embed="rId3"/>
          <a:stretch>
            <a:fillRect/>
          </a:stretch>
        </p:blipFill>
        <p:spPr>
          <a:xfrm>
            <a:off x="4497837" y="1869602"/>
            <a:ext cx="7366000" cy="4419600"/>
          </a:xfrm>
          <a:prstGeom prst="rect">
            <a:avLst/>
          </a:prstGeom>
        </p:spPr>
      </p:pic>
      <p:pic>
        <p:nvPicPr>
          <p:cNvPr id="6" name="图片 5"/>
          <p:cNvPicPr>
            <a:picLocks noChangeAspect="1"/>
          </p:cNvPicPr>
          <p:nvPr/>
        </p:nvPicPr>
        <p:blipFill>
          <a:blip r:embed="rId4"/>
          <a:stretch>
            <a:fillRect/>
          </a:stretch>
        </p:blipFill>
        <p:spPr>
          <a:xfrm>
            <a:off x="526216" y="2682402"/>
            <a:ext cx="3721100" cy="2794000"/>
          </a:xfrm>
          <a:prstGeom prst="rect">
            <a:avLst/>
          </a:prstGeom>
        </p:spPr>
      </p:pic>
      <p:sp>
        <p:nvSpPr>
          <p:cNvPr id="10" name="文本框 9"/>
          <p:cNvSpPr txBox="1"/>
          <p:nvPr/>
        </p:nvSpPr>
        <p:spPr>
          <a:xfrm>
            <a:off x="1053137" y="958786"/>
            <a:ext cx="3894644" cy="830997"/>
          </a:xfrm>
          <a:prstGeom prst="rect">
            <a:avLst/>
          </a:prstGeom>
          <a:noFill/>
        </p:spPr>
        <p:txBody>
          <a:bodyPr wrap="square" rtlCol="0">
            <a:spAutoFit/>
          </a:bodyPr>
          <a:lstStyle/>
          <a:p>
            <a:r>
              <a:rPr kumimoji="1" lang="zh-CN" altLang="en-US" sz="4800" b="1" dirty="0" smtClean="0">
                <a:solidFill>
                  <a:srgbClr val="7030A0"/>
                </a:solidFill>
              </a:rPr>
              <a:t>数</a:t>
            </a:r>
            <a:r>
              <a:rPr kumimoji="1" lang="zh-CN" altLang="en-US" sz="4800" b="1" dirty="0" smtClean="0"/>
              <a:t> </a:t>
            </a:r>
            <a:r>
              <a:rPr kumimoji="1" lang="zh-CN" altLang="en-US" sz="4800" b="1" dirty="0" smtClean="0">
                <a:solidFill>
                  <a:srgbClr val="FF0000"/>
                </a:solidFill>
              </a:rPr>
              <a:t>据</a:t>
            </a:r>
            <a:r>
              <a:rPr kumimoji="1" lang="zh-CN" altLang="en-US" sz="4800" b="1" dirty="0" smtClean="0"/>
              <a:t> </a:t>
            </a:r>
            <a:r>
              <a:rPr kumimoji="1" lang="zh-CN" altLang="en-US" sz="4800" b="1" dirty="0" smtClean="0">
                <a:solidFill>
                  <a:srgbClr val="00B050"/>
                </a:solidFill>
              </a:rPr>
              <a:t>可 </a:t>
            </a:r>
            <a:r>
              <a:rPr kumimoji="1" lang="zh-CN" altLang="en-US" sz="4800" b="1" dirty="0" smtClean="0">
                <a:solidFill>
                  <a:srgbClr val="00B0F0"/>
                </a:solidFill>
              </a:rPr>
              <a:t>视</a:t>
            </a:r>
            <a:r>
              <a:rPr kumimoji="1" lang="zh-CN" altLang="en-US" sz="4800" b="1" dirty="0" smtClean="0"/>
              <a:t> </a:t>
            </a:r>
            <a:r>
              <a:rPr kumimoji="1" lang="zh-CN" altLang="en-US" sz="4800" b="1" dirty="0" smtClean="0">
                <a:solidFill>
                  <a:schemeClr val="accent6">
                    <a:lumMod val="75000"/>
                  </a:schemeClr>
                </a:solidFill>
              </a:rPr>
              <a:t>化</a:t>
            </a:r>
            <a:endParaRPr kumimoji="1" lang="zh-CN" altLang="en-US" sz="4800" dirty="0">
              <a:solidFill>
                <a:schemeClr val="accent6">
                  <a:lumMod val="75000"/>
                </a:schemeClr>
              </a:solidFill>
            </a:endParaRPr>
          </a:p>
        </p:txBody>
      </p:sp>
    </p:spTree>
    <p:extLst>
      <p:ext uri="{BB962C8B-B14F-4D97-AF65-F5344CB8AC3E}">
        <p14:creationId xmlns:p14="http://schemas.microsoft.com/office/powerpoint/2010/main" val="192555369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课程的演示运行环境</a:t>
            </a:r>
            <a:endParaRPr kumimoji="1" lang="zh-CN" altLang="en-US" dirty="0"/>
          </a:p>
        </p:txBody>
      </p:sp>
      <p:sp>
        <p:nvSpPr>
          <p:cNvPr id="3" name="内容占位符 2"/>
          <p:cNvSpPr>
            <a:spLocks noGrp="1"/>
          </p:cNvSpPr>
          <p:nvPr>
            <p:ph idx="1"/>
          </p:nvPr>
        </p:nvSpPr>
        <p:spPr>
          <a:xfrm>
            <a:off x="1097280" y="2097983"/>
            <a:ext cx="10058400" cy="2836624"/>
          </a:xfrm>
        </p:spPr>
        <p:txBody>
          <a:bodyPr/>
          <a:lstStyle/>
          <a:p>
            <a:r>
              <a:rPr kumimoji="1" lang="zh-CN" altLang="en-US" sz="2800" dirty="0" smtClean="0"/>
              <a:t>★ </a:t>
            </a:r>
            <a:r>
              <a:rPr kumimoji="1" lang="en-US" altLang="zh-CN" sz="2800" dirty="0" smtClean="0"/>
              <a:t>Python</a:t>
            </a:r>
            <a:r>
              <a:rPr kumimoji="1" lang="zh-CN" altLang="en-US" sz="2800" dirty="0" smtClean="0"/>
              <a:t> </a:t>
            </a:r>
            <a:r>
              <a:rPr kumimoji="1" lang="en-US" altLang="zh-CN" sz="2800" dirty="0" smtClean="0"/>
              <a:t>2.7.10</a:t>
            </a:r>
            <a:endParaRPr kumimoji="1" lang="zh-CN" altLang="en-US" sz="2800" dirty="0" smtClean="0"/>
          </a:p>
          <a:p>
            <a:r>
              <a:rPr kumimoji="1" lang="zh-CN" altLang="en-US" sz="2800" dirty="0"/>
              <a:t>★ </a:t>
            </a:r>
            <a:r>
              <a:rPr kumimoji="1" lang="en-US" altLang="zh-CN" sz="2800" dirty="0" err="1" smtClean="0"/>
              <a:t>Django</a:t>
            </a:r>
            <a:r>
              <a:rPr kumimoji="1" lang="zh-CN" altLang="en-US" sz="2800" dirty="0" smtClean="0"/>
              <a:t> </a:t>
            </a:r>
            <a:r>
              <a:rPr kumimoji="1" lang="en-US" altLang="zh-CN" sz="2800" dirty="0" smtClean="0"/>
              <a:t>1.6</a:t>
            </a:r>
            <a:r>
              <a:rPr kumimoji="1" lang="zh-CN" altLang="en-US" sz="2800" dirty="0" smtClean="0"/>
              <a:t> </a:t>
            </a:r>
            <a:r>
              <a:rPr kumimoji="1" lang="en-US" altLang="zh-CN" sz="2800" dirty="0" smtClean="0"/>
              <a:t>+</a:t>
            </a:r>
          </a:p>
          <a:p>
            <a:endParaRPr kumimoji="1" lang="zh-CN" altLang="en-US" sz="2800" dirty="0" smtClean="0"/>
          </a:p>
          <a:p>
            <a:pPr marL="0" indent="0">
              <a:buNone/>
            </a:pPr>
            <a:r>
              <a:rPr kumimoji="1" lang="zh-CN" altLang="en-US" sz="2800" dirty="0" smtClean="0"/>
              <a:t>本次课程主要目的是提供大家在规划</a:t>
            </a:r>
            <a:r>
              <a:rPr kumimoji="1" lang="en-US" altLang="zh-CN" sz="2800" dirty="0" smtClean="0"/>
              <a:t>CMDB</a:t>
            </a:r>
            <a:r>
              <a:rPr kumimoji="1" lang="zh-CN" altLang="en-US" sz="2800" dirty="0" smtClean="0"/>
              <a:t>或者进行其他运维系统开发时的思路和方法， 因此不限于某种语言或某种框架</a:t>
            </a:r>
            <a:endParaRPr kumimoji="1" lang="en-US" altLang="zh-CN" sz="2800" dirty="0"/>
          </a:p>
          <a:p>
            <a:endParaRPr kumimoji="1" lang="zh-CN" altLang="en-US" sz="2800" dirty="0" smtClean="0"/>
          </a:p>
          <a:p>
            <a:endParaRPr kumimoji="1" lang="zh-CN" altLang="en-US" dirty="0"/>
          </a:p>
        </p:txBody>
      </p:sp>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5</a:t>
            </a:fld>
            <a:endParaRPr lang="en-US" dirty="0"/>
          </a:p>
        </p:txBody>
      </p:sp>
    </p:spTree>
    <p:extLst>
      <p:ext uri="{BB962C8B-B14F-4D97-AF65-F5344CB8AC3E}">
        <p14:creationId xmlns:p14="http://schemas.microsoft.com/office/powerpoint/2010/main" val="808013991"/>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50</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0" name="文本框 9"/>
          <p:cNvSpPr txBox="1"/>
          <p:nvPr/>
        </p:nvSpPr>
        <p:spPr>
          <a:xfrm>
            <a:off x="1053137" y="958786"/>
            <a:ext cx="3894644" cy="830997"/>
          </a:xfrm>
          <a:prstGeom prst="rect">
            <a:avLst/>
          </a:prstGeom>
          <a:noFill/>
        </p:spPr>
        <p:txBody>
          <a:bodyPr wrap="square" rtlCol="0">
            <a:spAutoFit/>
          </a:bodyPr>
          <a:lstStyle/>
          <a:p>
            <a:r>
              <a:rPr kumimoji="1" lang="zh-CN" altLang="en-US" sz="4800" b="1" dirty="0" smtClean="0">
                <a:solidFill>
                  <a:srgbClr val="7030A0"/>
                </a:solidFill>
              </a:rPr>
              <a:t>数</a:t>
            </a:r>
            <a:r>
              <a:rPr kumimoji="1" lang="zh-CN" altLang="en-US" sz="4800" b="1" dirty="0" smtClean="0"/>
              <a:t> </a:t>
            </a:r>
            <a:r>
              <a:rPr kumimoji="1" lang="zh-CN" altLang="en-US" sz="4800" b="1" dirty="0" smtClean="0">
                <a:solidFill>
                  <a:srgbClr val="FF0000"/>
                </a:solidFill>
              </a:rPr>
              <a:t>据</a:t>
            </a:r>
            <a:r>
              <a:rPr kumimoji="1" lang="zh-CN" altLang="en-US" sz="4800" b="1" dirty="0" smtClean="0"/>
              <a:t> </a:t>
            </a:r>
            <a:r>
              <a:rPr kumimoji="1" lang="zh-CN" altLang="en-US" sz="4800" b="1" dirty="0" smtClean="0">
                <a:solidFill>
                  <a:srgbClr val="00B050"/>
                </a:solidFill>
              </a:rPr>
              <a:t>可 </a:t>
            </a:r>
            <a:r>
              <a:rPr kumimoji="1" lang="zh-CN" altLang="en-US" sz="4800" b="1" dirty="0" smtClean="0">
                <a:solidFill>
                  <a:srgbClr val="00B0F0"/>
                </a:solidFill>
              </a:rPr>
              <a:t>视</a:t>
            </a:r>
            <a:r>
              <a:rPr kumimoji="1" lang="zh-CN" altLang="en-US" sz="4800" b="1" dirty="0" smtClean="0"/>
              <a:t> </a:t>
            </a:r>
            <a:r>
              <a:rPr kumimoji="1" lang="zh-CN" altLang="en-US" sz="4800" b="1" dirty="0" smtClean="0">
                <a:solidFill>
                  <a:schemeClr val="accent6">
                    <a:lumMod val="75000"/>
                  </a:schemeClr>
                </a:solidFill>
              </a:rPr>
              <a:t>化</a:t>
            </a:r>
            <a:endParaRPr kumimoji="1" lang="zh-CN" altLang="en-US" sz="4800" dirty="0">
              <a:solidFill>
                <a:schemeClr val="accent6">
                  <a:lumMod val="75000"/>
                </a:schemeClr>
              </a:solidFill>
            </a:endParaRPr>
          </a:p>
        </p:txBody>
      </p:sp>
      <p:pic>
        <p:nvPicPr>
          <p:cNvPr id="2" name="图片 1"/>
          <p:cNvPicPr>
            <a:picLocks noChangeAspect="1"/>
          </p:cNvPicPr>
          <p:nvPr/>
        </p:nvPicPr>
        <p:blipFill>
          <a:blip r:embed="rId3"/>
          <a:stretch>
            <a:fillRect/>
          </a:stretch>
        </p:blipFill>
        <p:spPr>
          <a:xfrm>
            <a:off x="623571" y="1925739"/>
            <a:ext cx="6125228" cy="4398090"/>
          </a:xfrm>
          <a:prstGeom prst="rect">
            <a:avLst/>
          </a:prstGeom>
        </p:spPr>
      </p:pic>
      <p:pic>
        <p:nvPicPr>
          <p:cNvPr id="7" name="图片 6"/>
          <p:cNvPicPr>
            <a:picLocks noChangeAspect="1"/>
          </p:cNvPicPr>
          <p:nvPr/>
        </p:nvPicPr>
        <p:blipFill>
          <a:blip r:embed="rId4"/>
          <a:stretch>
            <a:fillRect/>
          </a:stretch>
        </p:blipFill>
        <p:spPr>
          <a:xfrm>
            <a:off x="6851738" y="1925739"/>
            <a:ext cx="5142891" cy="4199488"/>
          </a:xfrm>
          <a:prstGeom prst="rect">
            <a:avLst/>
          </a:prstGeom>
        </p:spPr>
      </p:pic>
    </p:spTree>
    <p:extLst>
      <p:ext uri="{BB962C8B-B14F-4D97-AF65-F5344CB8AC3E}">
        <p14:creationId xmlns:p14="http://schemas.microsoft.com/office/powerpoint/2010/main" val="938611726"/>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51</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2" name="文本框 1"/>
          <p:cNvSpPr txBox="1"/>
          <p:nvPr/>
        </p:nvSpPr>
        <p:spPr>
          <a:xfrm>
            <a:off x="915569" y="2832121"/>
            <a:ext cx="10364035" cy="1200329"/>
          </a:xfrm>
          <a:prstGeom prst="rect">
            <a:avLst/>
          </a:prstGeom>
          <a:noFill/>
        </p:spPr>
        <p:txBody>
          <a:bodyPr wrap="square" rtlCol="0">
            <a:spAutoFit/>
          </a:bodyPr>
          <a:lstStyle/>
          <a:p>
            <a:r>
              <a:rPr lang="zh-CN" altLang="en-US" sz="3600" b="1" dirty="0" smtClean="0"/>
              <a:t>         在</a:t>
            </a:r>
            <a:r>
              <a:rPr lang="zh-CN" altLang="en-US" sz="3600" b="1" dirty="0"/>
              <a:t>这个大数据 越来越盛行的年代，怎样去表达一些用户的关系，人物的关联，甚至是事情的</a:t>
            </a:r>
            <a:r>
              <a:rPr lang="zh-CN" altLang="en-US" sz="3600" b="1" dirty="0" smtClean="0"/>
              <a:t>发展？</a:t>
            </a:r>
          </a:p>
        </p:txBody>
      </p:sp>
      <p:sp>
        <p:nvSpPr>
          <p:cNvPr id="9" name="文本框 8"/>
          <p:cNvSpPr txBox="1"/>
          <p:nvPr/>
        </p:nvSpPr>
        <p:spPr>
          <a:xfrm>
            <a:off x="1053137" y="958786"/>
            <a:ext cx="3894644" cy="830997"/>
          </a:xfrm>
          <a:prstGeom prst="rect">
            <a:avLst/>
          </a:prstGeom>
          <a:noFill/>
        </p:spPr>
        <p:txBody>
          <a:bodyPr wrap="square" rtlCol="0">
            <a:spAutoFit/>
          </a:bodyPr>
          <a:lstStyle/>
          <a:p>
            <a:r>
              <a:rPr kumimoji="1" lang="zh-CN" altLang="en-US" sz="4800" b="1" dirty="0" smtClean="0">
                <a:solidFill>
                  <a:srgbClr val="7030A0"/>
                </a:solidFill>
              </a:rPr>
              <a:t>数</a:t>
            </a:r>
            <a:r>
              <a:rPr kumimoji="1" lang="zh-CN" altLang="en-US" sz="4800" b="1" dirty="0" smtClean="0"/>
              <a:t> </a:t>
            </a:r>
            <a:r>
              <a:rPr kumimoji="1" lang="zh-CN" altLang="en-US" sz="4800" b="1" dirty="0" smtClean="0">
                <a:solidFill>
                  <a:srgbClr val="FF0000"/>
                </a:solidFill>
              </a:rPr>
              <a:t>据</a:t>
            </a:r>
            <a:r>
              <a:rPr kumimoji="1" lang="zh-CN" altLang="en-US" sz="4800" b="1" dirty="0" smtClean="0"/>
              <a:t> </a:t>
            </a:r>
            <a:r>
              <a:rPr kumimoji="1" lang="zh-CN" altLang="en-US" sz="4800" b="1" dirty="0" smtClean="0">
                <a:solidFill>
                  <a:srgbClr val="00B050"/>
                </a:solidFill>
              </a:rPr>
              <a:t>可 </a:t>
            </a:r>
            <a:r>
              <a:rPr kumimoji="1" lang="zh-CN" altLang="en-US" sz="4800" b="1" dirty="0" smtClean="0">
                <a:solidFill>
                  <a:srgbClr val="00B0F0"/>
                </a:solidFill>
              </a:rPr>
              <a:t>视</a:t>
            </a:r>
            <a:r>
              <a:rPr kumimoji="1" lang="zh-CN" altLang="en-US" sz="4800" b="1" dirty="0" smtClean="0"/>
              <a:t> </a:t>
            </a:r>
            <a:r>
              <a:rPr kumimoji="1" lang="zh-CN" altLang="en-US" sz="4800" b="1" dirty="0" smtClean="0">
                <a:solidFill>
                  <a:schemeClr val="accent6">
                    <a:lumMod val="75000"/>
                  </a:schemeClr>
                </a:solidFill>
              </a:rPr>
              <a:t>化</a:t>
            </a:r>
            <a:endParaRPr kumimoji="1" lang="zh-CN" altLang="en-US" sz="4800" dirty="0">
              <a:solidFill>
                <a:schemeClr val="accent6">
                  <a:lumMod val="75000"/>
                </a:schemeClr>
              </a:solidFill>
            </a:endParaRPr>
          </a:p>
        </p:txBody>
      </p:sp>
    </p:spTree>
    <p:extLst>
      <p:ext uri="{BB962C8B-B14F-4D97-AF65-F5344CB8AC3E}">
        <p14:creationId xmlns:p14="http://schemas.microsoft.com/office/powerpoint/2010/main" val="1303922220"/>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52</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2" name="文本框 1"/>
          <p:cNvSpPr txBox="1"/>
          <p:nvPr/>
        </p:nvSpPr>
        <p:spPr>
          <a:xfrm>
            <a:off x="915569" y="1791383"/>
            <a:ext cx="10364035" cy="646331"/>
          </a:xfrm>
          <a:prstGeom prst="rect">
            <a:avLst/>
          </a:prstGeom>
          <a:noFill/>
        </p:spPr>
        <p:txBody>
          <a:bodyPr wrap="square" rtlCol="0">
            <a:spAutoFit/>
          </a:bodyPr>
          <a:lstStyle/>
          <a:p>
            <a:r>
              <a:rPr lang="zh-CN" altLang="en-US" sz="3600" dirty="0" smtClean="0"/>
              <a:t>数据可视化工具介绍：</a:t>
            </a:r>
            <a:r>
              <a:rPr lang="zh-CN" altLang="en-US" sz="3600" dirty="0" smtClean="0"/>
              <a:t>    </a:t>
            </a:r>
          </a:p>
        </p:txBody>
      </p:sp>
      <p:sp>
        <p:nvSpPr>
          <p:cNvPr id="9" name="文本框 8"/>
          <p:cNvSpPr txBox="1"/>
          <p:nvPr/>
        </p:nvSpPr>
        <p:spPr>
          <a:xfrm>
            <a:off x="1053137" y="958786"/>
            <a:ext cx="3894644" cy="830997"/>
          </a:xfrm>
          <a:prstGeom prst="rect">
            <a:avLst/>
          </a:prstGeom>
          <a:noFill/>
        </p:spPr>
        <p:txBody>
          <a:bodyPr wrap="square" rtlCol="0">
            <a:spAutoFit/>
          </a:bodyPr>
          <a:lstStyle/>
          <a:p>
            <a:r>
              <a:rPr kumimoji="1" lang="zh-CN" altLang="en-US" sz="4800" b="1" dirty="0" smtClean="0">
                <a:solidFill>
                  <a:srgbClr val="7030A0"/>
                </a:solidFill>
              </a:rPr>
              <a:t>数</a:t>
            </a:r>
            <a:r>
              <a:rPr kumimoji="1" lang="zh-CN" altLang="en-US" sz="4800" b="1" dirty="0" smtClean="0"/>
              <a:t> </a:t>
            </a:r>
            <a:r>
              <a:rPr kumimoji="1" lang="zh-CN" altLang="en-US" sz="4800" b="1" dirty="0" smtClean="0">
                <a:solidFill>
                  <a:srgbClr val="FF0000"/>
                </a:solidFill>
              </a:rPr>
              <a:t>据</a:t>
            </a:r>
            <a:r>
              <a:rPr kumimoji="1" lang="zh-CN" altLang="en-US" sz="4800" b="1" dirty="0" smtClean="0"/>
              <a:t> </a:t>
            </a:r>
            <a:r>
              <a:rPr kumimoji="1" lang="zh-CN" altLang="en-US" sz="4800" b="1" dirty="0" smtClean="0">
                <a:solidFill>
                  <a:srgbClr val="00B050"/>
                </a:solidFill>
              </a:rPr>
              <a:t>可 </a:t>
            </a:r>
            <a:r>
              <a:rPr kumimoji="1" lang="zh-CN" altLang="en-US" sz="4800" b="1" dirty="0" smtClean="0">
                <a:solidFill>
                  <a:srgbClr val="00B0F0"/>
                </a:solidFill>
              </a:rPr>
              <a:t>视</a:t>
            </a:r>
            <a:r>
              <a:rPr kumimoji="1" lang="zh-CN" altLang="en-US" sz="4800" b="1" dirty="0" smtClean="0"/>
              <a:t> </a:t>
            </a:r>
            <a:r>
              <a:rPr kumimoji="1" lang="zh-CN" altLang="en-US" sz="4800" b="1" dirty="0" smtClean="0">
                <a:solidFill>
                  <a:schemeClr val="accent6">
                    <a:lumMod val="75000"/>
                  </a:schemeClr>
                </a:solidFill>
              </a:rPr>
              <a:t>化</a:t>
            </a:r>
            <a:endParaRPr kumimoji="1" lang="zh-CN" altLang="en-US" sz="4800" dirty="0">
              <a:solidFill>
                <a:schemeClr val="accent6">
                  <a:lumMod val="75000"/>
                </a:schemeClr>
              </a:solidFill>
            </a:endParaRPr>
          </a:p>
        </p:txBody>
      </p:sp>
      <p:sp>
        <p:nvSpPr>
          <p:cNvPr id="3" name="文本框 2"/>
          <p:cNvSpPr txBox="1"/>
          <p:nvPr/>
        </p:nvSpPr>
        <p:spPr>
          <a:xfrm>
            <a:off x="1365304" y="2693283"/>
            <a:ext cx="9368299" cy="2954655"/>
          </a:xfrm>
          <a:prstGeom prst="rect">
            <a:avLst/>
          </a:prstGeom>
          <a:noFill/>
        </p:spPr>
        <p:txBody>
          <a:bodyPr wrap="square" rtlCol="0">
            <a:spAutoFit/>
          </a:bodyPr>
          <a:lstStyle/>
          <a:p>
            <a:pPr marL="342900" indent="-342900">
              <a:lnSpc>
                <a:spcPct val="150000"/>
              </a:lnSpc>
              <a:buAutoNum type="arabicPeriod"/>
            </a:pPr>
            <a:r>
              <a:rPr kumimoji="1" lang="en-US" altLang="zh-CN" sz="2800" dirty="0" err="1" smtClean="0"/>
              <a:t>N</a:t>
            </a:r>
            <a:r>
              <a:rPr kumimoji="1" lang="en-US" altLang="zh-CN" sz="2800" dirty="0" err="1" smtClean="0"/>
              <a:t>anocubes</a:t>
            </a:r>
            <a:endParaRPr kumimoji="1" lang="zh-CN" altLang="en-US" sz="2800" dirty="0" smtClean="0"/>
          </a:p>
          <a:p>
            <a:pPr marL="342900" indent="-342900">
              <a:lnSpc>
                <a:spcPct val="150000"/>
              </a:lnSpc>
              <a:buAutoNum type="arabicPeriod"/>
            </a:pPr>
            <a:r>
              <a:rPr kumimoji="1" lang="en-US" altLang="zh-CN" sz="2800" dirty="0" smtClean="0"/>
              <a:t>D3</a:t>
            </a:r>
            <a:endParaRPr kumimoji="1" lang="zh-CN" altLang="en-US" sz="2800" dirty="0" smtClean="0"/>
          </a:p>
          <a:p>
            <a:pPr marL="342900" indent="-342900">
              <a:lnSpc>
                <a:spcPct val="150000"/>
              </a:lnSpc>
              <a:buAutoNum type="arabicPeriod"/>
            </a:pPr>
            <a:r>
              <a:rPr kumimoji="1" lang="en-US" altLang="zh-CN" sz="2800" dirty="0" err="1" smtClean="0"/>
              <a:t>Highcharts</a:t>
            </a:r>
            <a:endParaRPr kumimoji="1" lang="zh-CN" altLang="en-US" sz="2800" dirty="0" smtClean="0"/>
          </a:p>
          <a:p>
            <a:pPr marL="342900" indent="-342900">
              <a:lnSpc>
                <a:spcPct val="150000"/>
              </a:lnSpc>
              <a:buAutoNum type="arabicPeriod"/>
            </a:pPr>
            <a:r>
              <a:rPr kumimoji="1" lang="en-US" altLang="zh-CN" sz="2800" dirty="0" err="1" smtClean="0"/>
              <a:t>Echarts</a:t>
            </a:r>
            <a:endParaRPr kumimoji="1" lang="zh-CN" altLang="en-US" sz="2800" dirty="0" smtClean="0"/>
          </a:p>
          <a:p>
            <a:pPr marL="342900" indent="-342900">
              <a:buAutoNum type="arabicPeriod"/>
            </a:pPr>
            <a:endParaRPr kumimoji="1" lang="zh-CN" altLang="en-US" dirty="0"/>
          </a:p>
        </p:txBody>
      </p:sp>
      <p:pic>
        <p:nvPicPr>
          <p:cNvPr id="6" name="图片 5"/>
          <p:cNvPicPr>
            <a:picLocks noChangeAspect="1"/>
          </p:cNvPicPr>
          <p:nvPr/>
        </p:nvPicPr>
        <p:blipFill>
          <a:blip r:embed="rId3"/>
          <a:stretch>
            <a:fillRect/>
          </a:stretch>
        </p:blipFill>
        <p:spPr>
          <a:xfrm>
            <a:off x="6834689" y="1879086"/>
            <a:ext cx="4377794" cy="2054355"/>
          </a:xfrm>
          <a:prstGeom prst="rect">
            <a:avLst/>
          </a:prstGeom>
        </p:spPr>
      </p:pic>
      <p:pic>
        <p:nvPicPr>
          <p:cNvPr id="7" name="图片 6"/>
          <p:cNvPicPr>
            <a:picLocks noChangeAspect="1"/>
          </p:cNvPicPr>
          <p:nvPr/>
        </p:nvPicPr>
        <p:blipFill>
          <a:blip r:embed="rId4"/>
          <a:stretch>
            <a:fillRect/>
          </a:stretch>
        </p:blipFill>
        <p:spPr>
          <a:xfrm>
            <a:off x="4638495" y="2808032"/>
            <a:ext cx="3181561" cy="2448838"/>
          </a:xfrm>
          <a:prstGeom prst="rect">
            <a:avLst/>
          </a:prstGeom>
        </p:spPr>
      </p:pic>
      <p:pic>
        <p:nvPicPr>
          <p:cNvPr id="8" name="图片 7"/>
          <p:cNvPicPr>
            <a:picLocks noChangeAspect="1"/>
          </p:cNvPicPr>
          <p:nvPr/>
        </p:nvPicPr>
        <p:blipFill>
          <a:blip r:embed="rId5"/>
          <a:stretch>
            <a:fillRect/>
          </a:stretch>
        </p:blipFill>
        <p:spPr>
          <a:xfrm>
            <a:off x="8193710" y="4131461"/>
            <a:ext cx="3085894" cy="1670949"/>
          </a:xfrm>
          <a:prstGeom prst="rect">
            <a:avLst/>
          </a:prstGeom>
        </p:spPr>
      </p:pic>
    </p:spTree>
    <p:extLst>
      <p:ext uri="{BB962C8B-B14F-4D97-AF65-F5344CB8AC3E}">
        <p14:creationId xmlns:p14="http://schemas.microsoft.com/office/powerpoint/2010/main" val="1076809597"/>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53</a:t>
            </a:fld>
            <a:endParaRPr lang="en-US"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sp>
        <p:nvSpPr>
          <p:cNvPr id="9" name="内容占位符 2"/>
          <p:cNvSpPr>
            <a:spLocks noGrp="1"/>
          </p:cNvSpPr>
          <p:nvPr>
            <p:ph idx="1"/>
          </p:nvPr>
        </p:nvSpPr>
        <p:spPr>
          <a:xfrm>
            <a:off x="2646255" y="2885394"/>
            <a:ext cx="6902663" cy="671998"/>
          </a:xfrm>
        </p:spPr>
        <p:txBody>
          <a:bodyPr>
            <a:noAutofit/>
          </a:bodyPr>
          <a:lstStyle/>
          <a:p>
            <a:r>
              <a:rPr lang="zh-CN" altLang="en-US" sz="3200" b="1" dirty="0" smtClean="0"/>
              <a:t>让我们聊一</a:t>
            </a:r>
            <a:r>
              <a:rPr lang="zh-CN" altLang="en-US" sz="3200" b="1" dirty="0" smtClean="0"/>
              <a:t>聊</a:t>
            </a:r>
            <a:r>
              <a:rPr lang="zh-CN" altLang="en-US" sz="3200" b="1" dirty="0" smtClean="0"/>
              <a:t>并发模型和</a:t>
            </a:r>
            <a:r>
              <a:rPr lang="en-US" altLang="zh-CN" sz="3200" b="1" dirty="0" smtClean="0"/>
              <a:t>Python</a:t>
            </a:r>
            <a:endParaRPr lang="zh-CN" altLang="en-US" sz="3200" b="1" dirty="0"/>
          </a:p>
        </p:txBody>
      </p:sp>
    </p:spTree>
    <p:extLst>
      <p:ext uri="{BB962C8B-B14F-4D97-AF65-F5344CB8AC3E}">
        <p14:creationId xmlns:p14="http://schemas.microsoft.com/office/powerpoint/2010/main" val="1687640680"/>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54</a:t>
            </a:fld>
            <a:endParaRPr lang="en-US"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sp>
        <p:nvSpPr>
          <p:cNvPr id="6" name="标题 1"/>
          <p:cNvSpPr>
            <a:spLocks noGrp="1"/>
          </p:cNvSpPr>
          <p:nvPr>
            <p:ph type="title"/>
          </p:nvPr>
        </p:nvSpPr>
        <p:spPr>
          <a:xfrm>
            <a:off x="1097280" y="286603"/>
            <a:ext cx="10058400" cy="1450757"/>
          </a:xfrm>
        </p:spPr>
        <p:txBody>
          <a:bodyPr/>
          <a:lstStyle/>
          <a:p>
            <a:r>
              <a:rPr kumimoji="1" lang="zh-CN" altLang="en-US" b="1" dirty="0" smtClean="0"/>
              <a:t>并发模型</a:t>
            </a:r>
            <a:r>
              <a:rPr kumimoji="1" lang="en-US" altLang="zh-CN" b="1" dirty="0" smtClean="0"/>
              <a:t>—</a:t>
            </a:r>
            <a:r>
              <a:rPr kumimoji="1" lang="zh-CN" altLang="en-US" b="1" dirty="0" smtClean="0"/>
              <a:t>进程和线程</a:t>
            </a:r>
            <a:endParaRPr kumimoji="1" lang="zh-CN" altLang="en-US" b="1" dirty="0"/>
          </a:p>
        </p:txBody>
      </p:sp>
      <p:sp>
        <p:nvSpPr>
          <p:cNvPr id="7" name="内容占位符 2"/>
          <p:cNvSpPr>
            <a:spLocks noGrp="1"/>
          </p:cNvSpPr>
          <p:nvPr>
            <p:ph idx="1"/>
          </p:nvPr>
        </p:nvSpPr>
        <p:spPr>
          <a:xfrm>
            <a:off x="1097280" y="2631975"/>
            <a:ext cx="10058400" cy="1729648"/>
          </a:xfrm>
        </p:spPr>
        <p:txBody>
          <a:bodyPr>
            <a:noAutofit/>
          </a:bodyPr>
          <a:lstStyle/>
          <a:p>
            <a:pPr marL="0" indent="0">
              <a:buNone/>
            </a:pPr>
            <a:r>
              <a:rPr lang="en-US" altLang="zh-CN" sz="3200" dirty="0" smtClean="0"/>
              <a:t>● </a:t>
            </a:r>
            <a:r>
              <a:rPr lang="en-US" altLang="zh-CN" sz="3200" dirty="0" err="1" smtClean="0"/>
              <a:t>cpu</a:t>
            </a:r>
            <a:r>
              <a:rPr lang="zh-CN" altLang="en-US" sz="3200" dirty="0"/>
              <a:t>是什么？计算机为什么要使用多</a:t>
            </a:r>
            <a:r>
              <a:rPr lang="zh-CN" altLang="en-US" sz="3200" dirty="0" smtClean="0"/>
              <a:t>个</a:t>
            </a:r>
            <a:r>
              <a:rPr lang="en-US" altLang="zh-CN" sz="3200" dirty="0" err="1" smtClean="0"/>
              <a:t>cpu</a:t>
            </a:r>
            <a:endParaRPr lang="en-US" altLang="zh-CN" sz="3200" dirty="0" smtClean="0"/>
          </a:p>
          <a:p>
            <a:pPr marL="0" indent="0">
              <a:buNone/>
            </a:pPr>
            <a:r>
              <a:rPr lang="zh-CN" altLang="en-US" sz="3200" dirty="0" smtClean="0"/>
              <a:t>● </a:t>
            </a:r>
            <a:r>
              <a:rPr lang="en-US" altLang="zh-CN" sz="3200" dirty="0" err="1" smtClean="0"/>
              <a:t>cpu</a:t>
            </a:r>
            <a:r>
              <a:rPr lang="zh-CN" altLang="en-US" sz="3200" dirty="0" smtClean="0"/>
              <a:t>、进程、线程之间的关系</a:t>
            </a:r>
            <a:endParaRPr lang="zh-CN" altLang="en-US" sz="3200" dirty="0"/>
          </a:p>
        </p:txBody>
      </p:sp>
    </p:spTree>
    <p:extLst>
      <p:ext uri="{BB962C8B-B14F-4D97-AF65-F5344CB8AC3E}">
        <p14:creationId xmlns:p14="http://schemas.microsoft.com/office/powerpoint/2010/main" val="1590575785"/>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55</a:t>
            </a:fld>
            <a:endParaRPr lang="en-US"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sp>
        <p:nvSpPr>
          <p:cNvPr id="6" name="标题 1"/>
          <p:cNvSpPr>
            <a:spLocks noGrp="1"/>
          </p:cNvSpPr>
          <p:nvPr>
            <p:ph type="title"/>
          </p:nvPr>
        </p:nvSpPr>
        <p:spPr>
          <a:xfrm>
            <a:off x="1097280" y="286603"/>
            <a:ext cx="10058400" cy="1450757"/>
          </a:xfrm>
        </p:spPr>
        <p:txBody>
          <a:bodyPr/>
          <a:lstStyle/>
          <a:p>
            <a:r>
              <a:rPr kumimoji="1" lang="en-US" altLang="zh-CN" b="1" dirty="0" smtClean="0"/>
              <a:t>Python</a:t>
            </a:r>
            <a:r>
              <a:rPr kumimoji="1" lang="zh-CN" altLang="en-US" b="1" dirty="0" smtClean="0"/>
              <a:t>最难问题－</a:t>
            </a:r>
            <a:r>
              <a:rPr kumimoji="1" lang="en-US" altLang="zh-CN" b="1" dirty="0" smtClean="0"/>
              <a:t>GIL</a:t>
            </a:r>
            <a:endParaRPr kumimoji="1" lang="zh-CN" altLang="en-US" b="1" dirty="0"/>
          </a:p>
        </p:txBody>
      </p:sp>
      <p:sp>
        <p:nvSpPr>
          <p:cNvPr id="8" name="内容占位符 2"/>
          <p:cNvSpPr txBox="1">
            <a:spLocks/>
          </p:cNvSpPr>
          <p:nvPr/>
        </p:nvSpPr>
        <p:spPr>
          <a:xfrm>
            <a:off x="1068387" y="2837658"/>
            <a:ext cx="10058400" cy="1729648"/>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Font typeface="Calibri" panose="020F0502020204030204" pitchFamily="34" charset="0"/>
              <a:buNone/>
            </a:pPr>
            <a:r>
              <a:rPr lang="zh-CN" altLang="en-US" sz="3200" i="1" smtClean="0"/>
              <a:t>超过十年以上，没有比解释器全局锁（</a:t>
            </a:r>
            <a:r>
              <a:rPr lang="en-US" altLang="zh-CN" sz="3200" i="1" dirty="0" smtClean="0"/>
              <a:t>GIL</a:t>
            </a:r>
            <a:r>
              <a:rPr lang="zh-CN" altLang="en-US" sz="3200" i="1" dirty="0" smtClean="0"/>
              <a:t>）让</a:t>
            </a:r>
            <a:r>
              <a:rPr lang="en-US" altLang="zh-CN" sz="3200" i="1" dirty="0" smtClean="0"/>
              <a:t>Python</a:t>
            </a:r>
            <a:r>
              <a:rPr lang="zh-CN" altLang="en-US" sz="3200" i="1" dirty="0" smtClean="0"/>
              <a:t>新手和专家更有挫折感或者更有好奇心。</a:t>
            </a:r>
            <a:endParaRPr lang="zh-CN" altLang="en-US" sz="3200" dirty="0"/>
          </a:p>
        </p:txBody>
      </p:sp>
    </p:spTree>
    <p:extLst>
      <p:ext uri="{BB962C8B-B14F-4D97-AF65-F5344CB8AC3E}">
        <p14:creationId xmlns:p14="http://schemas.microsoft.com/office/powerpoint/2010/main" val="477953454"/>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56</a:t>
            </a:fld>
            <a:endParaRPr lang="en-US"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sp>
        <p:nvSpPr>
          <p:cNvPr id="6" name="标题 1"/>
          <p:cNvSpPr>
            <a:spLocks noGrp="1"/>
          </p:cNvSpPr>
          <p:nvPr>
            <p:ph type="title"/>
          </p:nvPr>
        </p:nvSpPr>
        <p:spPr>
          <a:xfrm>
            <a:off x="1097280" y="286603"/>
            <a:ext cx="10058400" cy="1450757"/>
          </a:xfrm>
        </p:spPr>
        <p:txBody>
          <a:bodyPr/>
          <a:lstStyle/>
          <a:p>
            <a:r>
              <a:rPr kumimoji="1" lang="zh-CN" altLang="en-US" b="1" dirty="0" smtClean="0"/>
              <a:t>多进程和多线程的使用场景</a:t>
            </a:r>
            <a:endParaRPr kumimoji="1" lang="zh-CN" altLang="en-US" b="1" dirty="0"/>
          </a:p>
        </p:txBody>
      </p:sp>
      <p:sp>
        <p:nvSpPr>
          <p:cNvPr id="7" name="内容占位符 2"/>
          <p:cNvSpPr>
            <a:spLocks noGrp="1"/>
          </p:cNvSpPr>
          <p:nvPr>
            <p:ph idx="1"/>
          </p:nvPr>
        </p:nvSpPr>
        <p:spPr>
          <a:xfrm>
            <a:off x="4293891" y="2368924"/>
            <a:ext cx="4530620" cy="1729648"/>
          </a:xfrm>
        </p:spPr>
        <p:txBody>
          <a:bodyPr>
            <a:noAutofit/>
          </a:bodyPr>
          <a:lstStyle/>
          <a:p>
            <a:pPr marL="0" indent="0">
              <a:buNone/>
            </a:pPr>
            <a:r>
              <a:rPr lang="en-US" altLang="zh-CN" sz="3200" dirty="0" smtClean="0"/>
              <a:t>●IO</a:t>
            </a:r>
            <a:r>
              <a:rPr lang="zh-CN" altLang="en-US" sz="3200" dirty="0" smtClean="0"/>
              <a:t>密集用多线程</a:t>
            </a:r>
            <a:endParaRPr lang="en-US" altLang="zh-CN" sz="3200" dirty="0" smtClean="0"/>
          </a:p>
          <a:p>
            <a:pPr marL="0" indent="0">
              <a:buNone/>
            </a:pPr>
            <a:r>
              <a:rPr lang="en-US" altLang="zh-CN" sz="3200" dirty="0" smtClean="0"/>
              <a:t>●</a:t>
            </a:r>
            <a:r>
              <a:rPr lang="zh-CN" altLang="en-US" sz="3200" dirty="0" smtClean="0"/>
              <a:t>计算密集用多进程</a:t>
            </a:r>
            <a:endParaRPr lang="zh-CN" altLang="en-US" sz="3200" dirty="0"/>
          </a:p>
        </p:txBody>
      </p:sp>
    </p:spTree>
    <p:extLst>
      <p:ext uri="{BB962C8B-B14F-4D97-AF65-F5344CB8AC3E}">
        <p14:creationId xmlns:p14="http://schemas.microsoft.com/office/powerpoint/2010/main" val="164828109"/>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57</a:t>
            </a:fld>
            <a:endParaRPr lang="en-US"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sp>
        <p:nvSpPr>
          <p:cNvPr id="6" name="标题 1"/>
          <p:cNvSpPr>
            <a:spLocks noGrp="1"/>
          </p:cNvSpPr>
          <p:nvPr>
            <p:ph type="title"/>
          </p:nvPr>
        </p:nvSpPr>
        <p:spPr>
          <a:xfrm>
            <a:off x="1097280" y="286603"/>
            <a:ext cx="10058400" cy="1450757"/>
          </a:xfrm>
        </p:spPr>
        <p:txBody>
          <a:bodyPr/>
          <a:lstStyle/>
          <a:p>
            <a:r>
              <a:rPr kumimoji="1" lang="zh-CN" altLang="en-US" b="1" dirty="0" smtClean="0"/>
              <a:t>多进程</a:t>
            </a:r>
            <a:r>
              <a:rPr kumimoji="1" lang="en-US" altLang="zh-CN" b="1" dirty="0" smtClean="0"/>
              <a:t>Vs</a:t>
            </a:r>
            <a:r>
              <a:rPr kumimoji="1" lang="zh-CN" altLang="en-US" b="1" dirty="0" smtClean="0"/>
              <a:t>多线程的开发指南</a:t>
            </a:r>
            <a:endParaRPr kumimoji="1" lang="zh-CN" altLang="en-US" b="1" dirty="0"/>
          </a:p>
        </p:txBody>
      </p:sp>
      <p:sp>
        <p:nvSpPr>
          <p:cNvPr id="8" name="内容占位符 2"/>
          <p:cNvSpPr txBox="1">
            <a:spLocks/>
          </p:cNvSpPr>
          <p:nvPr/>
        </p:nvSpPr>
        <p:spPr>
          <a:xfrm>
            <a:off x="388307" y="1878369"/>
            <a:ext cx="11224016" cy="4722427"/>
          </a:xfrm>
          <a:prstGeom prst="rect">
            <a:avLst/>
          </a:prstGeom>
        </p:spPr>
        <p:txBody>
          <a:bodyPr vert="horz" lIns="0" tIns="45720" rIns="0" bIns="45720" rtlCol="0">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Font typeface="Calibri" panose="020F0502020204030204" pitchFamily="34" charset="0"/>
              <a:buNone/>
            </a:pPr>
            <a:r>
              <a:rPr lang="en-US" altLang="zh-CN" sz="2600" dirty="0" smtClean="0">
                <a:solidFill>
                  <a:srgbClr val="FF0000"/>
                </a:solidFill>
              </a:rPr>
              <a:t>multiprocessing </a:t>
            </a:r>
            <a:r>
              <a:rPr lang="en-US" altLang="zh-CN" sz="2600" dirty="0" smtClean="0"/>
              <a:t>is a package that supports spawning processes using an API similar to the threading module. The multiprocessing package offers both local and remote concurrency, effectively side-stepping the Global Interpreter Lock by using </a:t>
            </a:r>
            <a:r>
              <a:rPr lang="en-US" altLang="zh-CN" sz="2600" dirty="0" err="1" smtClean="0"/>
              <a:t>subprocesses</a:t>
            </a:r>
            <a:r>
              <a:rPr lang="en-US" altLang="zh-CN" sz="2600" dirty="0" smtClean="0"/>
              <a:t> instead of threads. Due to this, the multiprocessing module allows the programmer to fully leverage multiple processors on a given machine. It runs on both Unix and Windows.</a:t>
            </a:r>
          </a:p>
          <a:p>
            <a:pPr marL="0" indent="0">
              <a:buFont typeface="Calibri" panose="020F0502020204030204" pitchFamily="34" charset="0"/>
              <a:buNone/>
            </a:pPr>
            <a:r>
              <a:rPr lang="en-US" altLang="zh-CN" sz="2600" dirty="0" err="1" smtClean="0">
                <a:solidFill>
                  <a:srgbClr val="FF0000"/>
                </a:solidFill>
              </a:rPr>
              <a:t>multiprocess</a:t>
            </a:r>
            <a:r>
              <a:rPr lang="en-US" altLang="zh-CN" sz="2600" dirty="0" smtClean="0">
                <a:solidFill>
                  <a:srgbClr val="FF0000"/>
                </a:solidFill>
              </a:rPr>
              <a:t> VS threading</a:t>
            </a:r>
          </a:p>
          <a:p>
            <a:r>
              <a:rPr lang="en-US" altLang="zh-CN" sz="2600" dirty="0" smtClean="0"/>
              <a:t>The threading module uses threads, the multiprocessing uses processes. The difference is that threads run in the same memory space, while processes have separate memory. This makes it a bit harder to share objects between processes with multiprocessing. Since threads use the same memory, precautions have to be taken or two threads will write to the same memory at the same time. This is what the global interpreter lock is for.</a:t>
            </a:r>
          </a:p>
          <a:p>
            <a:r>
              <a:rPr lang="en-US" altLang="zh-CN" sz="2600" dirty="0" smtClean="0"/>
              <a:t>Spawning processes is a bit slower than spawning threads. Once they are running, there is not much difference.</a:t>
            </a:r>
          </a:p>
          <a:p>
            <a:pPr marL="0" indent="0">
              <a:buFont typeface="Calibri" panose="020F0502020204030204" pitchFamily="34" charset="0"/>
              <a:buNone/>
            </a:pPr>
            <a:endParaRPr lang="zh-CN" altLang="en-US" dirty="0"/>
          </a:p>
        </p:txBody>
      </p:sp>
    </p:spTree>
    <p:extLst>
      <p:ext uri="{BB962C8B-B14F-4D97-AF65-F5344CB8AC3E}">
        <p14:creationId xmlns:p14="http://schemas.microsoft.com/office/powerpoint/2010/main" val="1441459714"/>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58</a:t>
            </a:fld>
            <a:endParaRPr lang="en-US"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sp>
        <p:nvSpPr>
          <p:cNvPr id="6" name="标题 1"/>
          <p:cNvSpPr>
            <a:spLocks noGrp="1"/>
          </p:cNvSpPr>
          <p:nvPr>
            <p:ph type="title"/>
          </p:nvPr>
        </p:nvSpPr>
        <p:spPr>
          <a:xfrm>
            <a:off x="1097280" y="286603"/>
            <a:ext cx="10058400" cy="1450757"/>
          </a:xfrm>
        </p:spPr>
        <p:txBody>
          <a:bodyPr/>
          <a:lstStyle/>
          <a:p>
            <a:r>
              <a:rPr kumimoji="1" lang="zh-CN" altLang="en-US" b="1" dirty="0" smtClean="0"/>
              <a:t>多线程编程－知识点</a:t>
            </a:r>
            <a:endParaRPr kumimoji="1" lang="zh-CN" altLang="en-US" b="1" dirty="0"/>
          </a:p>
        </p:txBody>
      </p:sp>
      <p:sp>
        <p:nvSpPr>
          <p:cNvPr id="7" name="内容占位符 2"/>
          <p:cNvSpPr>
            <a:spLocks noGrp="1"/>
          </p:cNvSpPr>
          <p:nvPr>
            <p:ph idx="1"/>
          </p:nvPr>
        </p:nvSpPr>
        <p:spPr>
          <a:xfrm>
            <a:off x="1097280" y="2359301"/>
            <a:ext cx="10058400" cy="2549996"/>
          </a:xfrm>
        </p:spPr>
        <p:txBody>
          <a:bodyPr>
            <a:normAutofit/>
          </a:bodyPr>
          <a:lstStyle/>
          <a:p>
            <a:r>
              <a:rPr lang="en-US" altLang="zh-CN" sz="3200" b="1" dirty="0" smtClean="0">
                <a:solidFill>
                  <a:schemeClr val="tx1"/>
                </a:solidFill>
              </a:rPr>
              <a:t>1.</a:t>
            </a:r>
            <a:r>
              <a:rPr lang="zh-CN" altLang="en-US" sz="3200" b="1" dirty="0" smtClean="0">
                <a:solidFill>
                  <a:schemeClr val="tx1"/>
                </a:solidFill>
              </a:rPr>
              <a:t>创建多线程</a:t>
            </a:r>
            <a:endParaRPr lang="en-US" altLang="zh-CN" sz="3200" b="1" dirty="0" smtClean="0">
              <a:solidFill>
                <a:schemeClr val="tx1"/>
              </a:solidFill>
            </a:endParaRPr>
          </a:p>
          <a:p>
            <a:r>
              <a:rPr lang="en-US" altLang="zh-CN" sz="3200" b="1" dirty="0" smtClean="0">
                <a:solidFill>
                  <a:schemeClr val="tx1"/>
                </a:solidFill>
              </a:rPr>
              <a:t>2. join</a:t>
            </a:r>
            <a:r>
              <a:rPr lang="zh-CN" altLang="en-US" sz="3200" b="1" dirty="0" smtClean="0">
                <a:solidFill>
                  <a:schemeClr val="tx1"/>
                </a:solidFill>
              </a:rPr>
              <a:t>和</a:t>
            </a:r>
            <a:r>
              <a:rPr lang="en-US" altLang="zh-CN" sz="3200" b="1" dirty="0" smtClean="0">
                <a:solidFill>
                  <a:schemeClr val="tx1"/>
                </a:solidFill>
              </a:rPr>
              <a:t>run</a:t>
            </a:r>
            <a:r>
              <a:rPr lang="zh-CN" altLang="en-US" sz="3200" b="1" dirty="0" smtClean="0">
                <a:solidFill>
                  <a:schemeClr val="tx1"/>
                </a:solidFill>
              </a:rPr>
              <a:t>方法的使用</a:t>
            </a:r>
            <a:endParaRPr lang="en-US" altLang="zh-CN" sz="3200" b="1" dirty="0" smtClean="0">
              <a:solidFill>
                <a:schemeClr val="tx1"/>
              </a:solidFill>
            </a:endParaRPr>
          </a:p>
          <a:p>
            <a:r>
              <a:rPr lang="en-US" altLang="zh-CN" sz="3200" b="1" dirty="0" smtClean="0">
                <a:solidFill>
                  <a:schemeClr val="tx1"/>
                </a:solidFill>
              </a:rPr>
              <a:t>3.</a:t>
            </a:r>
            <a:r>
              <a:rPr lang="zh-CN" altLang="en-US" sz="3200" b="1" dirty="0" smtClean="0">
                <a:solidFill>
                  <a:schemeClr val="tx1"/>
                </a:solidFill>
              </a:rPr>
              <a:t>内存共享</a:t>
            </a:r>
            <a:endParaRPr lang="en-US" altLang="zh-CN" sz="3200" b="1" dirty="0" smtClean="0">
              <a:solidFill>
                <a:schemeClr val="tx1"/>
              </a:solidFill>
            </a:endParaRPr>
          </a:p>
          <a:p>
            <a:r>
              <a:rPr lang="en-US" altLang="zh-CN" sz="3200" b="1" dirty="0" smtClean="0">
                <a:solidFill>
                  <a:schemeClr val="tx1"/>
                </a:solidFill>
              </a:rPr>
              <a:t>4.</a:t>
            </a:r>
            <a:r>
              <a:rPr lang="zh-CN" altLang="en-US" sz="3200" b="1" dirty="0" smtClean="0">
                <a:solidFill>
                  <a:schemeClr val="tx1"/>
                </a:solidFill>
              </a:rPr>
              <a:t>多线程锁</a:t>
            </a:r>
            <a:endParaRPr lang="en-US" altLang="zh-CN" sz="3200" b="1" dirty="0" smtClean="0">
              <a:solidFill>
                <a:schemeClr val="tx1"/>
              </a:solidFill>
            </a:endParaRPr>
          </a:p>
          <a:p>
            <a:endParaRPr lang="zh-CN" altLang="en-US" dirty="0"/>
          </a:p>
        </p:txBody>
      </p:sp>
    </p:spTree>
    <p:extLst>
      <p:ext uri="{BB962C8B-B14F-4D97-AF65-F5344CB8AC3E}">
        <p14:creationId xmlns:p14="http://schemas.microsoft.com/office/powerpoint/2010/main" val="1766668224"/>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59</a:t>
            </a:fld>
            <a:endParaRPr lang="en-US"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sp>
        <p:nvSpPr>
          <p:cNvPr id="6" name="标题 1"/>
          <p:cNvSpPr>
            <a:spLocks noGrp="1"/>
          </p:cNvSpPr>
          <p:nvPr>
            <p:ph type="title"/>
          </p:nvPr>
        </p:nvSpPr>
        <p:spPr>
          <a:xfrm>
            <a:off x="1097280" y="286603"/>
            <a:ext cx="10058400" cy="1450757"/>
          </a:xfrm>
        </p:spPr>
        <p:txBody>
          <a:bodyPr/>
          <a:lstStyle/>
          <a:p>
            <a:r>
              <a:rPr kumimoji="1" lang="zh-CN" altLang="en-US" b="1" dirty="0" smtClean="0"/>
              <a:t>多进程编程－知识点</a:t>
            </a:r>
            <a:endParaRPr kumimoji="1" lang="zh-CN" altLang="en-US" b="1" dirty="0"/>
          </a:p>
        </p:txBody>
      </p:sp>
      <p:sp>
        <p:nvSpPr>
          <p:cNvPr id="8" name="内容占位符 2"/>
          <p:cNvSpPr>
            <a:spLocks noGrp="1"/>
          </p:cNvSpPr>
          <p:nvPr>
            <p:ph idx="1"/>
          </p:nvPr>
        </p:nvSpPr>
        <p:spPr>
          <a:xfrm>
            <a:off x="1154083" y="2560261"/>
            <a:ext cx="10058400" cy="2549996"/>
          </a:xfrm>
        </p:spPr>
        <p:txBody>
          <a:bodyPr>
            <a:normAutofit fontScale="92500" lnSpcReduction="20000"/>
          </a:bodyPr>
          <a:lstStyle/>
          <a:p>
            <a:r>
              <a:rPr lang="en-US" altLang="zh-CN" sz="3200" b="1" dirty="0" smtClean="0">
                <a:solidFill>
                  <a:schemeClr val="tx1"/>
                </a:solidFill>
              </a:rPr>
              <a:t>1.</a:t>
            </a:r>
            <a:r>
              <a:rPr lang="zh-CN" altLang="en-US" sz="3200" b="1" dirty="0" smtClean="0">
                <a:solidFill>
                  <a:schemeClr val="tx1"/>
                </a:solidFill>
              </a:rPr>
              <a:t>创建多进程</a:t>
            </a:r>
            <a:endParaRPr lang="en-US" altLang="zh-CN" sz="3200" b="1" dirty="0" smtClean="0">
              <a:solidFill>
                <a:schemeClr val="tx1"/>
              </a:solidFill>
            </a:endParaRPr>
          </a:p>
          <a:p>
            <a:r>
              <a:rPr lang="en-US" altLang="zh-CN" sz="3200" b="1" dirty="0" smtClean="0">
                <a:solidFill>
                  <a:schemeClr val="tx1"/>
                </a:solidFill>
              </a:rPr>
              <a:t>2. join</a:t>
            </a:r>
            <a:r>
              <a:rPr lang="zh-CN" altLang="en-US" sz="3200" b="1" dirty="0" smtClean="0">
                <a:solidFill>
                  <a:schemeClr val="tx1"/>
                </a:solidFill>
              </a:rPr>
              <a:t>方法使用</a:t>
            </a:r>
            <a:endParaRPr lang="en-US" altLang="zh-CN" sz="3200" b="1" dirty="0" smtClean="0">
              <a:solidFill>
                <a:schemeClr val="tx1"/>
              </a:solidFill>
            </a:endParaRPr>
          </a:p>
          <a:p>
            <a:r>
              <a:rPr lang="en-US" altLang="zh-CN" sz="3200" b="1" dirty="0" smtClean="0">
                <a:solidFill>
                  <a:schemeClr val="tx1"/>
                </a:solidFill>
              </a:rPr>
              <a:t>3.</a:t>
            </a:r>
            <a:r>
              <a:rPr lang="zh-CN" altLang="en-US" sz="3200" b="1" dirty="0" smtClean="0">
                <a:solidFill>
                  <a:schemeClr val="tx1"/>
                </a:solidFill>
              </a:rPr>
              <a:t>进程之间的消息传递</a:t>
            </a:r>
            <a:endParaRPr lang="en-US" altLang="zh-CN" sz="3200" b="1" dirty="0" smtClean="0">
              <a:solidFill>
                <a:schemeClr val="tx1"/>
              </a:solidFill>
            </a:endParaRPr>
          </a:p>
          <a:p>
            <a:r>
              <a:rPr lang="en-US" altLang="zh-CN" sz="3200" b="1" dirty="0" smtClean="0">
                <a:solidFill>
                  <a:schemeClr val="tx1"/>
                </a:solidFill>
              </a:rPr>
              <a:t>4.</a:t>
            </a:r>
            <a:r>
              <a:rPr lang="zh-CN" altLang="en-US" sz="3200" b="1" dirty="0" smtClean="0">
                <a:solidFill>
                  <a:schemeClr val="tx1"/>
                </a:solidFill>
              </a:rPr>
              <a:t>强制进程间的内存共享</a:t>
            </a:r>
            <a:endParaRPr lang="en-US" altLang="zh-CN" sz="3200" b="1" dirty="0" smtClean="0">
              <a:solidFill>
                <a:schemeClr val="tx1"/>
              </a:solidFill>
            </a:endParaRPr>
          </a:p>
          <a:p>
            <a:r>
              <a:rPr lang="en-US" altLang="zh-CN" sz="3200" b="1" dirty="0" smtClean="0">
                <a:solidFill>
                  <a:schemeClr val="tx1"/>
                </a:solidFill>
              </a:rPr>
              <a:t>5.</a:t>
            </a:r>
            <a:r>
              <a:rPr lang="zh-CN" altLang="en-US" sz="3200" b="1" dirty="0" smtClean="0">
                <a:solidFill>
                  <a:schemeClr val="tx1"/>
                </a:solidFill>
              </a:rPr>
              <a:t>多进程锁</a:t>
            </a:r>
            <a:endParaRPr lang="en-US" altLang="zh-CN" sz="3200" b="1" dirty="0" smtClean="0">
              <a:solidFill>
                <a:schemeClr val="tx1"/>
              </a:solidFill>
            </a:endParaRPr>
          </a:p>
          <a:p>
            <a:endParaRPr lang="zh-CN" altLang="en-US" dirty="0"/>
          </a:p>
        </p:txBody>
      </p:sp>
    </p:spTree>
    <p:extLst>
      <p:ext uri="{BB962C8B-B14F-4D97-AF65-F5344CB8AC3E}">
        <p14:creationId xmlns:p14="http://schemas.microsoft.com/office/powerpoint/2010/main" val="7225640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b="1" dirty="0" smtClean="0"/>
              <a:t>课前欢乐颂</a:t>
            </a:r>
            <a:endParaRPr kumimoji="1" lang="zh-CN" altLang="en-US" b="1" dirty="0"/>
          </a:p>
        </p:txBody>
      </p:sp>
      <p:sp>
        <p:nvSpPr>
          <p:cNvPr id="3" name="内容占位符 2"/>
          <p:cNvSpPr>
            <a:spLocks noGrp="1"/>
          </p:cNvSpPr>
          <p:nvPr>
            <p:ph idx="1"/>
          </p:nvPr>
        </p:nvSpPr>
        <p:spPr/>
        <p:txBody>
          <a:bodyPr/>
          <a:lstStyle/>
          <a:p>
            <a:endParaRPr kumimoji="1" lang="zh-CN" altLang="en-US" dirty="0"/>
          </a:p>
          <a:p>
            <a:endParaRPr kumimoji="1" lang="zh-CN" altLang="en-US" dirty="0"/>
          </a:p>
        </p:txBody>
      </p:sp>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6</a:t>
            </a:fld>
            <a:endParaRPr lang="en-US" dirty="0"/>
          </a:p>
        </p:txBody>
      </p:sp>
      <p:pic>
        <p:nvPicPr>
          <p:cNvPr id="6" name="图片 5"/>
          <p:cNvPicPr>
            <a:picLocks noChangeAspect="1"/>
          </p:cNvPicPr>
          <p:nvPr/>
        </p:nvPicPr>
        <p:blipFill>
          <a:blip r:embed="rId2"/>
          <a:stretch>
            <a:fillRect/>
          </a:stretch>
        </p:blipFill>
        <p:spPr>
          <a:xfrm>
            <a:off x="9854883" y="418845"/>
            <a:ext cx="1757440" cy="1186272"/>
          </a:xfrm>
          <a:prstGeom prst="rect">
            <a:avLst/>
          </a:prstGeom>
        </p:spPr>
      </p:pic>
      <p:pic>
        <p:nvPicPr>
          <p:cNvPr id="8" name="图片 7"/>
          <p:cNvPicPr>
            <a:picLocks noChangeAspect="1"/>
          </p:cNvPicPr>
          <p:nvPr/>
        </p:nvPicPr>
        <p:blipFill>
          <a:blip r:embed="rId3"/>
          <a:stretch>
            <a:fillRect/>
          </a:stretch>
        </p:blipFill>
        <p:spPr>
          <a:xfrm>
            <a:off x="1097280" y="2709258"/>
            <a:ext cx="1905000" cy="2540000"/>
          </a:xfrm>
          <a:prstGeom prst="rect">
            <a:avLst/>
          </a:prstGeom>
        </p:spPr>
      </p:pic>
      <p:sp>
        <p:nvSpPr>
          <p:cNvPr id="9" name="文本框 8"/>
          <p:cNvSpPr txBox="1"/>
          <p:nvPr/>
        </p:nvSpPr>
        <p:spPr>
          <a:xfrm>
            <a:off x="4114800" y="3594538"/>
            <a:ext cx="7040880" cy="769441"/>
          </a:xfrm>
          <a:prstGeom prst="rect">
            <a:avLst/>
          </a:prstGeom>
          <a:noFill/>
        </p:spPr>
        <p:txBody>
          <a:bodyPr wrap="square" rtlCol="0">
            <a:spAutoFit/>
          </a:bodyPr>
          <a:lstStyle/>
          <a:p>
            <a:r>
              <a:rPr kumimoji="1" lang="en-US" altLang="zh-CN" sz="4400" b="1" dirty="0" smtClean="0"/>
              <a:t>Http</a:t>
            </a:r>
            <a:r>
              <a:rPr kumimoji="1" lang="zh-CN" altLang="en-US" sz="4400" b="1" dirty="0" smtClean="0"/>
              <a:t>协议基础扫盲篇</a:t>
            </a:r>
            <a:endParaRPr kumimoji="1" lang="zh-CN" altLang="en-US" sz="4400" b="1" dirty="0"/>
          </a:p>
        </p:txBody>
      </p:sp>
    </p:spTree>
    <p:extLst>
      <p:ext uri="{BB962C8B-B14F-4D97-AF65-F5344CB8AC3E}">
        <p14:creationId xmlns:p14="http://schemas.microsoft.com/office/powerpoint/2010/main" val="680547419"/>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60</a:t>
            </a:fld>
            <a:endParaRPr lang="en-US"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sp>
        <p:nvSpPr>
          <p:cNvPr id="6" name="标题 1"/>
          <p:cNvSpPr>
            <a:spLocks noGrp="1"/>
          </p:cNvSpPr>
          <p:nvPr>
            <p:ph type="title"/>
          </p:nvPr>
        </p:nvSpPr>
        <p:spPr>
          <a:xfrm>
            <a:off x="1097280" y="286603"/>
            <a:ext cx="10058400" cy="1450757"/>
          </a:xfrm>
        </p:spPr>
        <p:txBody>
          <a:bodyPr/>
          <a:lstStyle/>
          <a:p>
            <a:r>
              <a:rPr kumimoji="1" lang="en-US" altLang="zh-CN" b="1" dirty="0" smtClean="0"/>
              <a:t>Tips</a:t>
            </a:r>
            <a:endParaRPr kumimoji="1" lang="zh-CN" altLang="en-US" b="1" dirty="0"/>
          </a:p>
        </p:txBody>
      </p:sp>
      <p:sp>
        <p:nvSpPr>
          <p:cNvPr id="9" name="内容占位符 2"/>
          <p:cNvSpPr txBox="1">
            <a:spLocks/>
          </p:cNvSpPr>
          <p:nvPr/>
        </p:nvSpPr>
        <p:spPr>
          <a:xfrm>
            <a:off x="1097280" y="1845733"/>
            <a:ext cx="10058400" cy="1400387"/>
          </a:xfrm>
          <a:prstGeom prst="rect">
            <a:avLst/>
          </a:prstGeom>
        </p:spPr>
        <p:txBody>
          <a:bodyPr vert="horz" lIns="0" tIns="45720" rIns="0" bIns="45720" rtlCol="0">
            <a:normAutofit fontScale="47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nSpc>
                <a:spcPct val="120000"/>
              </a:lnSpc>
            </a:pPr>
            <a:r>
              <a:rPr lang="zh-CN" altLang="en-US" sz="4000" b="1" dirty="0" smtClean="0">
                <a:solidFill>
                  <a:srgbClr val="FF0000"/>
                </a:solidFill>
              </a:rPr>
              <a:t>友情提示：</a:t>
            </a:r>
            <a:endParaRPr lang="en-US" altLang="zh-CN" sz="4000" b="1" dirty="0" smtClean="0">
              <a:solidFill>
                <a:srgbClr val="FF0000"/>
              </a:solidFill>
            </a:endParaRPr>
          </a:p>
          <a:p>
            <a:pPr>
              <a:lnSpc>
                <a:spcPct val="120000"/>
              </a:lnSpc>
            </a:pPr>
            <a:r>
              <a:rPr lang="en-US" altLang="zh-CN" sz="4000" b="1" dirty="0" smtClean="0">
                <a:solidFill>
                  <a:srgbClr val="FF0000"/>
                </a:solidFill>
              </a:rPr>
              <a:t>multiprocessing</a:t>
            </a:r>
            <a:r>
              <a:rPr lang="zh-CN" altLang="en-US" sz="4000" b="1" dirty="0" smtClean="0">
                <a:solidFill>
                  <a:srgbClr val="FF0000"/>
                </a:solidFill>
              </a:rPr>
              <a:t>的很大一部份与</a:t>
            </a:r>
            <a:r>
              <a:rPr lang="en-US" altLang="zh-CN" sz="4000" b="1" dirty="0" smtClean="0">
                <a:solidFill>
                  <a:srgbClr val="FF0000"/>
                </a:solidFill>
              </a:rPr>
              <a:t>threading</a:t>
            </a:r>
            <a:r>
              <a:rPr lang="zh-CN" altLang="en-US" sz="4000" b="1" dirty="0" smtClean="0">
                <a:solidFill>
                  <a:srgbClr val="FF0000"/>
                </a:solidFill>
              </a:rPr>
              <a:t>使用同一套</a:t>
            </a:r>
            <a:r>
              <a:rPr lang="en-US" altLang="zh-CN" sz="4000" b="1" dirty="0" smtClean="0">
                <a:solidFill>
                  <a:srgbClr val="FF0000"/>
                </a:solidFill>
              </a:rPr>
              <a:t>API</a:t>
            </a:r>
            <a:r>
              <a:rPr lang="zh-CN" altLang="en-US" sz="4000" b="1" dirty="0" smtClean="0">
                <a:solidFill>
                  <a:srgbClr val="FF0000"/>
                </a:solidFill>
              </a:rPr>
              <a:t>，只不过换到了多进程的情境。</a:t>
            </a:r>
            <a:endParaRPr lang="en-US" altLang="zh-CN" sz="4000" b="1" dirty="0" smtClean="0">
              <a:solidFill>
                <a:srgbClr val="FF0000"/>
              </a:solidFill>
            </a:endParaRPr>
          </a:p>
          <a:p>
            <a:pPr>
              <a:lnSpc>
                <a:spcPct val="120000"/>
              </a:lnSpc>
            </a:pPr>
            <a:r>
              <a:rPr lang="zh-CN" altLang="en-US" sz="4000" b="1" dirty="0" smtClean="0">
                <a:solidFill>
                  <a:srgbClr val="FF0000"/>
                </a:solidFill>
              </a:rPr>
              <a:t>但在使用这些共享</a:t>
            </a:r>
            <a:r>
              <a:rPr lang="en-US" altLang="zh-CN" sz="4000" b="1" dirty="0" smtClean="0">
                <a:solidFill>
                  <a:srgbClr val="FF0000"/>
                </a:solidFill>
              </a:rPr>
              <a:t>API</a:t>
            </a:r>
            <a:r>
              <a:rPr lang="zh-CN" altLang="en-US" sz="4000" b="1" dirty="0" smtClean="0">
                <a:solidFill>
                  <a:srgbClr val="FF0000"/>
                </a:solidFill>
              </a:rPr>
              <a:t>的时候，我们要注意以下几点</a:t>
            </a:r>
            <a:r>
              <a:rPr lang="en-US" altLang="zh-CN" sz="4000" b="1" dirty="0" smtClean="0">
                <a:solidFill>
                  <a:srgbClr val="FF0000"/>
                </a:solidFill>
              </a:rPr>
              <a:t>:</a:t>
            </a:r>
          </a:p>
          <a:p>
            <a:endParaRPr lang="zh-CN" altLang="en-US" dirty="0"/>
          </a:p>
        </p:txBody>
      </p:sp>
      <p:sp>
        <p:nvSpPr>
          <p:cNvPr id="10" name="文本框 9"/>
          <p:cNvSpPr txBox="1"/>
          <p:nvPr/>
        </p:nvSpPr>
        <p:spPr>
          <a:xfrm>
            <a:off x="1097280" y="3381364"/>
            <a:ext cx="10058400" cy="3139321"/>
          </a:xfrm>
          <a:prstGeom prst="rect">
            <a:avLst/>
          </a:prstGeom>
          <a:noFill/>
        </p:spPr>
        <p:txBody>
          <a:bodyPr wrap="square" rtlCol="0">
            <a:spAutoFit/>
          </a:bodyPr>
          <a:lstStyle/>
          <a:p>
            <a:r>
              <a:rPr lang="zh-CN" altLang="en-US" sz="2000" dirty="0" smtClean="0"/>
              <a:t>●  </a:t>
            </a:r>
            <a:r>
              <a:rPr lang="zh-CN" altLang="en-US" sz="2000" dirty="0" smtClean="0"/>
              <a:t>僵尸进程</a:t>
            </a:r>
            <a:endParaRPr lang="zh-CN" altLang="en-US" sz="2000" dirty="0" smtClean="0"/>
          </a:p>
          <a:p>
            <a:r>
              <a:rPr lang="zh-CN" altLang="en-US" sz="2000" dirty="0"/>
              <a:t>●  </a:t>
            </a:r>
            <a:r>
              <a:rPr lang="zh-CN" altLang="en-US" sz="2000" dirty="0" smtClean="0"/>
              <a:t>死锁问题</a:t>
            </a:r>
          </a:p>
          <a:p>
            <a:r>
              <a:rPr lang="en-US" altLang="zh-CN" sz="2000" dirty="0" smtClean="0"/>
              <a:t>●</a:t>
            </a:r>
            <a:r>
              <a:rPr lang="zh-CN" altLang="en-US" sz="2000" dirty="0" smtClean="0"/>
              <a:t>   </a:t>
            </a:r>
            <a:r>
              <a:rPr lang="en-US" altLang="zh-CN" sz="2000" dirty="0" smtClean="0"/>
              <a:t>multiprocessing</a:t>
            </a:r>
            <a:r>
              <a:rPr lang="zh-CN" altLang="en-US" sz="2000" dirty="0"/>
              <a:t>提供了</a:t>
            </a:r>
            <a:r>
              <a:rPr lang="en-US" altLang="zh-CN" sz="2000" dirty="0"/>
              <a:t>threading</a:t>
            </a:r>
            <a:r>
              <a:rPr lang="zh-CN" altLang="en-US" sz="2000" dirty="0"/>
              <a:t>包中没有的</a:t>
            </a:r>
            <a:r>
              <a:rPr lang="en-US" altLang="zh-CN" sz="2000" dirty="0"/>
              <a:t>IPC(</a:t>
            </a:r>
            <a:r>
              <a:rPr lang="zh-CN" altLang="en-US" sz="2000" dirty="0"/>
              <a:t>比如</a:t>
            </a:r>
            <a:r>
              <a:rPr lang="en-US" altLang="zh-CN" sz="2000" dirty="0"/>
              <a:t>Pipe</a:t>
            </a:r>
            <a:r>
              <a:rPr lang="zh-CN" altLang="en-US" sz="2000" dirty="0"/>
              <a:t>和</a:t>
            </a:r>
            <a:r>
              <a:rPr lang="en-US" altLang="zh-CN" sz="2000" dirty="0"/>
              <a:t>Queue)</a:t>
            </a:r>
            <a:r>
              <a:rPr lang="zh-CN" altLang="en-US" sz="2000" dirty="0"/>
              <a:t>，效率上更高。应优先考虑</a:t>
            </a:r>
            <a:r>
              <a:rPr lang="en-US" altLang="zh-CN" sz="2000" dirty="0"/>
              <a:t>Pipe</a:t>
            </a:r>
            <a:r>
              <a:rPr lang="zh-CN" altLang="en-US" sz="2000" dirty="0"/>
              <a:t>和</a:t>
            </a:r>
            <a:r>
              <a:rPr lang="en-US" altLang="zh-CN" sz="2000" dirty="0"/>
              <a:t>Queue</a:t>
            </a:r>
            <a:r>
              <a:rPr lang="zh-CN" altLang="en-US" sz="2000" dirty="0"/>
              <a:t>，避免使用</a:t>
            </a:r>
            <a:r>
              <a:rPr lang="en-US" altLang="zh-CN" sz="2000" dirty="0"/>
              <a:t>Lock/Event/Semaphore/Condition</a:t>
            </a:r>
            <a:r>
              <a:rPr lang="zh-CN" altLang="en-US" sz="2000" dirty="0"/>
              <a:t>等同步方式 </a:t>
            </a:r>
            <a:r>
              <a:rPr lang="en-US" altLang="zh-CN" sz="2000" dirty="0"/>
              <a:t>(</a:t>
            </a:r>
            <a:r>
              <a:rPr lang="zh-CN" altLang="en-US" sz="2000" dirty="0"/>
              <a:t>因为它们占据的不是用户进程的资源</a:t>
            </a:r>
            <a:r>
              <a:rPr lang="en-US" altLang="zh-CN" sz="2000" dirty="0"/>
              <a:t>)</a:t>
            </a:r>
            <a:r>
              <a:rPr lang="zh-CN" altLang="en-US" sz="2000" dirty="0"/>
              <a:t>。</a:t>
            </a:r>
          </a:p>
          <a:p>
            <a:r>
              <a:rPr lang="zh-CN" altLang="en-US" sz="2000" dirty="0" smtClean="0"/>
              <a:t>●  多</a:t>
            </a:r>
            <a:r>
              <a:rPr lang="zh-CN" altLang="en-US" sz="2000" dirty="0"/>
              <a:t>进程应该避免共享资源。在多线程中，我们可以比较容易地共享</a:t>
            </a:r>
            <a:r>
              <a:rPr lang="zh-CN" altLang="en-US" sz="2000" dirty="0" smtClean="0"/>
              <a:t>资源。</a:t>
            </a:r>
            <a:r>
              <a:rPr lang="zh-CN" altLang="en-US" sz="2000" dirty="0"/>
              <a:t>在多进程情况下，由于每个进程有自己独立的内存空间，以上方法并不合适。此时我们可以通过共享内存和</a:t>
            </a:r>
            <a:r>
              <a:rPr lang="en-US" altLang="zh-CN" sz="2000" dirty="0"/>
              <a:t>Manager</a:t>
            </a:r>
            <a:r>
              <a:rPr lang="zh-CN" altLang="en-US" sz="2000" dirty="0"/>
              <a:t>的方法来共享资源。但这样做提高了程序的复杂度，并因为同步的需要而降低了程序的效率。</a:t>
            </a:r>
          </a:p>
          <a:p>
            <a:endParaRPr lang="zh-CN" altLang="en-US" dirty="0"/>
          </a:p>
        </p:txBody>
      </p:sp>
    </p:spTree>
    <p:extLst>
      <p:ext uri="{BB962C8B-B14F-4D97-AF65-F5344CB8AC3E}">
        <p14:creationId xmlns:p14="http://schemas.microsoft.com/office/powerpoint/2010/main" val="151010776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61</a:t>
            </a:fld>
            <a:endParaRPr lang="en-US"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sp>
        <p:nvSpPr>
          <p:cNvPr id="6" name="标题 1"/>
          <p:cNvSpPr>
            <a:spLocks noGrp="1"/>
          </p:cNvSpPr>
          <p:nvPr>
            <p:ph type="title"/>
          </p:nvPr>
        </p:nvSpPr>
        <p:spPr>
          <a:xfrm>
            <a:off x="1097280" y="286603"/>
            <a:ext cx="10058400" cy="1450757"/>
          </a:xfrm>
        </p:spPr>
        <p:txBody>
          <a:bodyPr/>
          <a:lstStyle/>
          <a:p>
            <a:r>
              <a:rPr kumimoji="1" lang="zh-CN" altLang="en-US" b="1" dirty="0" smtClean="0"/>
              <a:t>目前主流的并发技术</a:t>
            </a:r>
            <a:endParaRPr kumimoji="1" lang="zh-CN" altLang="en-US" b="1" dirty="0"/>
          </a:p>
        </p:txBody>
      </p:sp>
      <p:sp>
        <p:nvSpPr>
          <p:cNvPr id="10" name="文本框 9"/>
          <p:cNvSpPr txBox="1"/>
          <p:nvPr/>
        </p:nvSpPr>
        <p:spPr>
          <a:xfrm>
            <a:off x="968609" y="2667412"/>
            <a:ext cx="10315741" cy="954107"/>
          </a:xfrm>
          <a:prstGeom prst="rect">
            <a:avLst/>
          </a:prstGeom>
          <a:noFill/>
        </p:spPr>
        <p:txBody>
          <a:bodyPr wrap="square" rtlCol="0">
            <a:spAutoFit/>
          </a:bodyPr>
          <a:lstStyle/>
          <a:p>
            <a:r>
              <a:rPr lang="zh-CN" altLang="en-US" sz="3200" b="1" dirty="0" smtClean="0"/>
              <a:t>千万级并发实现的秘密</a:t>
            </a:r>
            <a:endParaRPr lang="zh-CN" altLang="en-US" sz="3200" b="1" dirty="0" smtClean="0"/>
          </a:p>
          <a:p>
            <a:r>
              <a:rPr lang="zh-CN" altLang="en-US" sz="2400" dirty="0" smtClean="0"/>
              <a:t>                                                                                              </a:t>
            </a:r>
            <a:r>
              <a:rPr lang="en-US" altLang="zh-CN" sz="2400" dirty="0" smtClean="0"/>
              <a:t>————</a:t>
            </a:r>
            <a:r>
              <a:rPr lang="zh-CN" altLang="en-US" sz="2400" dirty="0" smtClean="0"/>
              <a:t>事件驱动并发模型</a:t>
            </a:r>
            <a:endParaRPr lang="zh-CN" altLang="en-US" sz="2000" dirty="0"/>
          </a:p>
        </p:txBody>
      </p:sp>
    </p:spTree>
    <p:extLst>
      <p:ext uri="{BB962C8B-B14F-4D97-AF65-F5344CB8AC3E}">
        <p14:creationId xmlns:p14="http://schemas.microsoft.com/office/powerpoint/2010/main" val="522821615"/>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62</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smtClean="0"/>
              <a:t>Python</a:t>
            </a:r>
            <a:r>
              <a:rPr lang="zh-CN" altLang="en-US" b="1" dirty="0" smtClean="0"/>
              <a:t>标准库</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8" name="内容占位符 2"/>
          <p:cNvSpPr>
            <a:spLocks noGrp="1"/>
          </p:cNvSpPr>
          <p:nvPr>
            <p:ph idx="1"/>
          </p:nvPr>
        </p:nvSpPr>
        <p:spPr>
          <a:xfrm>
            <a:off x="1154083" y="2339344"/>
            <a:ext cx="10058400" cy="4023360"/>
          </a:xfrm>
        </p:spPr>
        <p:txBody>
          <a:bodyPr>
            <a:normAutofit/>
          </a:bodyPr>
          <a:lstStyle/>
          <a:p>
            <a:r>
              <a:rPr lang="en-US" altLang="zh-CN" sz="2800" dirty="0"/>
              <a:t>Python</a:t>
            </a:r>
            <a:r>
              <a:rPr lang="zh-CN" altLang="en-US" sz="2800" dirty="0"/>
              <a:t>有一套很有用的标准库</a:t>
            </a:r>
            <a:r>
              <a:rPr lang="en-US" altLang="zh-CN" sz="2800" dirty="0"/>
              <a:t>(standard library)</a:t>
            </a:r>
            <a:r>
              <a:rPr lang="zh-CN" altLang="en-US" sz="2800" dirty="0"/>
              <a:t>。标准库会随着</a:t>
            </a:r>
            <a:r>
              <a:rPr lang="en-US" altLang="zh-CN" sz="2800" dirty="0"/>
              <a:t>Python</a:t>
            </a:r>
            <a:r>
              <a:rPr lang="zh-CN" altLang="en-US" sz="2800" dirty="0"/>
              <a:t>解释器，一起安装在你的电脑中的。它是</a:t>
            </a:r>
            <a:r>
              <a:rPr lang="en-US" altLang="zh-CN" sz="2800" dirty="0"/>
              <a:t>Python</a:t>
            </a:r>
            <a:r>
              <a:rPr lang="zh-CN" altLang="en-US" sz="2800" dirty="0"/>
              <a:t>的一个组成部分。这些标准库是</a:t>
            </a:r>
            <a:r>
              <a:rPr lang="en-US" altLang="zh-CN" sz="2800" dirty="0"/>
              <a:t>Python</a:t>
            </a:r>
            <a:r>
              <a:rPr lang="zh-CN" altLang="en-US" sz="2800" dirty="0"/>
              <a:t>为你准备好的利器，可以让编程事半功倍。</a:t>
            </a:r>
          </a:p>
        </p:txBody>
      </p:sp>
      <p:sp>
        <p:nvSpPr>
          <p:cNvPr id="9" name="文本框 8"/>
          <p:cNvSpPr txBox="1"/>
          <p:nvPr/>
        </p:nvSpPr>
        <p:spPr>
          <a:xfrm>
            <a:off x="3434574" y="4528050"/>
            <a:ext cx="5497417" cy="369332"/>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altLang="zh-CN" dirty="0" smtClean="0"/>
              <a:t>Python</a:t>
            </a:r>
            <a:r>
              <a:rPr lang="zh-CN" altLang="en-US" dirty="0" smtClean="0"/>
              <a:t>是一门“连电池都包括在内”的强悍开发语言</a:t>
            </a:r>
            <a:endParaRPr lang="zh-CN" altLang="en-US" dirty="0"/>
          </a:p>
        </p:txBody>
      </p:sp>
    </p:spTree>
    <p:extLst>
      <p:ext uri="{BB962C8B-B14F-4D97-AF65-F5344CB8AC3E}">
        <p14:creationId xmlns:p14="http://schemas.microsoft.com/office/powerpoint/2010/main" val="1055435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circle(in)">
                                      <p:cBhvr>
                                        <p:cTn id="7"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63</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smtClean="0"/>
              <a:t>Python</a:t>
            </a:r>
            <a:r>
              <a:rPr lang="zh-CN" altLang="en-US" b="1" dirty="0" smtClean="0"/>
              <a:t>常用标准库</a:t>
            </a:r>
            <a:r>
              <a:rPr lang="en-US" altLang="zh-CN" b="1" dirty="0" smtClean="0"/>
              <a:t>—OS</a:t>
            </a:r>
            <a:r>
              <a:rPr lang="zh-CN" altLang="en-US" b="1" dirty="0" smtClean="0"/>
              <a:t>模块</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0" name="内容占位符 2"/>
          <p:cNvSpPr>
            <a:spLocks noGrp="1"/>
          </p:cNvSpPr>
          <p:nvPr>
            <p:ph idx="1"/>
          </p:nvPr>
        </p:nvSpPr>
        <p:spPr>
          <a:xfrm>
            <a:off x="1154083" y="1907727"/>
            <a:ext cx="10058400" cy="4023360"/>
          </a:xfrm>
        </p:spPr>
        <p:txBody>
          <a:bodyPr/>
          <a:lstStyle/>
          <a:p>
            <a:r>
              <a:rPr lang="en-US" altLang="zh-CN" dirty="0" smtClean="0"/>
              <a:t>OS</a:t>
            </a:r>
            <a:r>
              <a:rPr lang="zh-CN" altLang="en-US" dirty="0" smtClean="0"/>
              <a:t>模块主要是针对操作系统级别文件目录等操作。（支持跨平台）</a:t>
            </a:r>
            <a:endParaRPr lang="en-US" altLang="zh-CN" dirty="0" smtClean="0"/>
          </a:p>
          <a:p>
            <a:r>
              <a:rPr lang="en-US" altLang="zh-CN" dirty="0" err="1" smtClean="0"/>
              <a:t>os.getcwd</a:t>
            </a:r>
            <a:r>
              <a:rPr lang="en-US" altLang="zh-CN" dirty="0" smtClean="0"/>
              <a:t>()     </a:t>
            </a:r>
            <a:r>
              <a:rPr lang="zh-CN" altLang="en-US" dirty="0" smtClean="0"/>
              <a:t>获取当前目录</a:t>
            </a:r>
            <a:endParaRPr lang="en-US" altLang="zh-CN" dirty="0" smtClean="0"/>
          </a:p>
          <a:p>
            <a:r>
              <a:rPr lang="en-US" altLang="zh-CN" dirty="0" err="1" smtClean="0"/>
              <a:t>os.mkdir</a:t>
            </a:r>
            <a:r>
              <a:rPr lang="en-US" altLang="zh-CN" dirty="0" smtClean="0"/>
              <a:t>()        </a:t>
            </a:r>
            <a:r>
              <a:rPr lang="zh-CN" altLang="en-US" dirty="0" smtClean="0"/>
              <a:t>新建目录</a:t>
            </a:r>
            <a:endParaRPr lang="en-US" altLang="zh-CN" dirty="0" smtClean="0"/>
          </a:p>
          <a:p>
            <a:r>
              <a:rPr lang="en-US" altLang="zh-CN" dirty="0" err="1" smtClean="0"/>
              <a:t>os.listdir</a:t>
            </a:r>
            <a:r>
              <a:rPr lang="en-US" altLang="zh-CN" dirty="0" smtClean="0"/>
              <a:t>()         </a:t>
            </a:r>
            <a:r>
              <a:rPr lang="zh-CN" altLang="en-US" dirty="0" smtClean="0"/>
              <a:t>显示当前目录</a:t>
            </a:r>
            <a:r>
              <a:rPr lang="en-US" altLang="zh-CN" dirty="0" smtClean="0"/>
              <a:t>   (</a:t>
            </a:r>
            <a:r>
              <a:rPr lang="zh-CN" altLang="en-US" dirty="0" smtClean="0"/>
              <a:t>轻量级访问目录的方法</a:t>
            </a:r>
            <a:r>
              <a:rPr lang="en-US" altLang="zh-CN" dirty="0" smtClean="0"/>
              <a:t>)</a:t>
            </a:r>
          </a:p>
          <a:p>
            <a:r>
              <a:rPr lang="en-US" altLang="zh-CN" dirty="0" err="1" smtClean="0"/>
              <a:t>os.stat</a:t>
            </a:r>
            <a:r>
              <a:rPr lang="en-US" altLang="zh-CN" dirty="0" smtClean="0"/>
              <a:t>()            </a:t>
            </a:r>
            <a:r>
              <a:rPr lang="zh-CN" altLang="en-US" dirty="0" smtClean="0"/>
              <a:t>目录属性</a:t>
            </a:r>
            <a:endParaRPr lang="en-US" altLang="zh-CN" dirty="0" smtClean="0"/>
          </a:p>
          <a:p>
            <a:r>
              <a:rPr lang="en-US" altLang="zh-CN" dirty="0" err="1" smtClean="0"/>
              <a:t>os.rename</a:t>
            </a:r>
            <a:r>
              <a:rPr lang="en-US" altLang="zh-CN" dirty="0" smtClean="0"/>
              <a:t>()        </a:t>
            </a:r>
            <a:r>
              <a:rPr lang="zh-CN" altLang="en-US" dirty="0" smtClean="0"/>
              <a:t>重命名</a:t>
            </a:r>
            <a:endParaRPr lang="en-US" altLang="zh-CN" dirty="0" smtClean="0"/>
          </a:p>
          <a:p>
            <a:r>
              <a:rPr lang="en-US" altLang="zh-CN" dirty="0" err="1" smtClean="0"/>
              <a:t>os.rmdir</a:t>
            </a:r>
            <a:r>
              <a:rPr lang="en-US" altLang="zh-CN" dirty="0" smtClean="0"/>
              <a:t>()             </a:t>
            </a:r>
            <a:r>
              <a:rPr lang="zh-CN" altLang="en-US" dirty="0" smtClean="0"/>
              <a:t>删除目录</a:t>
            </a:r>
            <a:endParaRPr lang="en-US" altLang="zh-CN" dirty="0" smtClean="0"/>
          </a:p>
          <a:p>
            <a:r>
              <a:rPr lang="en-US" altLang="zh-CN" dirty="0" err="1" smtClean="0"/>
              <a:t>os.chdir</a:t>
            </a:r>
            <a:r>
              <a:rPr lang="en-US" altLang="zh-CN" dirty="0" smtClean="0"/>
              <a:t>()           </a:t>
            </a:r>
            <a:r>
              <a:rPr lang="zh-CN" altLang="en-US" dirty="0" smtClean="0"/>
              <a:t>切换当前目录</a:t>
            </a:r>
            <a:r>
              <a:rPr lang="en-US" altLang="zh-CN" dirty="0" smtClean="0"/>
              <a:t>             </a:t>
            </a:r>
          </a:p>
          <a:p>
            <a:endParaRPr lang="en-US" altLang="zh-CN" dirty="0" smtClean="0"/>
          </a:p>
        </p:txBody>
      </p:sp>
    </p:spTree>
    <p:extLst>
      <p:ext uri="{BB962C8B-B14F-4D97-AF65-F5344CB8AC3E}">
        <p14:creationId xmlns:p14="http://schemas.microsoft.com/office/powerpoint/2010/main" val="738306931"/>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64</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smtClean="0"/>
              <a:t>Python</a:t>
            </a:r>
            <a:r>
              <a:rPr lang="zh-CN" altLang="en-US" b="1" dirty="0" smtClean="0"/>
              <a:t>常用标准库</a:t>
            </a:r>
            <a:r>
              <a:rPr lang="en-US" altLang="zh-CN" b="1" dirty="0" smtClean="0"/>
              <a:t>—OS</a:t>
            </a:r>
            <a:r>
              <a:rPr lang="zh-CN" altLang="en-US" b="1" dirty="0" smtClean="0"/>
              <a:t>模块</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0" name="内容占位符 2"/>
          <p:cNvSpPr>
            <a:spLocks noGrp="1"/>
          </p:cNvSpPr>
          <p:nvPr>
            <p:ph idx="1"/>
          </p:nvPr>
        </p:nvSpPr>
        <p:spPr>
          <a:xfrm>
            <a:off x="1154083" y="1907727"/>
            <a:ext cx="10058400" cy="4023360"/>
          </a:xfrm>
        </p:spPr>
        <p:txBody>
          <a:bodyPr/>
          <a:lstStyle/>
          <a:p>
            <a:r>
              <a:rPr lang="zh-CN" altLang="en-US" dirty="0"/>
              <a:t>遍历</a:t>
            </a:r>
            <a:r>
              <a:rPr lang="zh-CN" altLang="en-US" dirty="0" smtClean="0"/>
              <a:t>目录</a:t>
            </a:r>
          </a:p>
          <a:p>
            <a:endParaRPr lang="zh-CN" altLang="en-US" dirty="0"/>
          </a:p>
          <a:p>
            <a:endParaRPr lang="en-US" altLang="zh-CN" dirty="0" smtClean="0"/>
          </a:p>
        </p:txBody>
      </p:sp>
      <p:sp>
        <p:nvSpPr>
          <p:cNvPr id="7" name="内容占位符 2"/>
          <p:cNvSpPr txBox="1">
            <a:spLocks/>
          </p:cNvSpPr>
          <p:nvPr/>
        </p:nvSpPr>
        <p:spPr>
          <a:xfrm>
            <a:off x="1097280" y="2572243"/>
            <a:ext cx="10058400" cy="402336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altLang="zh-CN" smtClean="0"/>
              <a:t>os.walk(‘path’)</a:t>
            </a:r>
          </a:p>
          <a:p>
            <a:r>
              <a:rPr lang="en-US" altLang="zh-CN" smtClean="0"/>
              <a:t>      </a:t>
            </a:r>
            <a:r>
              <a:rPr lang="zh-CN" altLang="en-US" smtClean="0"/>
              <a:t>主要作用是访问操作系统中的目录，其中</a:t>
            </a:r>
            <a:r>
              <a:rPr lang="en-US" altLang="zh-CN" smtClean="0"/>
              <a:t>top</a:t>
            </a:r>
            <a:r>
              <a:rPr lang="zh-CN" altLang="en-US" smtClean="0"/>
              <a:t>是代表文件路径</a:t>
            </a:r>
            <a:endParaRPr lang="en-US" altLang="zh-CN" smtClean="0"/>
          </a:p>
          <a:p>
            <a:endParaRPr lang="en-US" altLang="zh-CN" smtClean="0"/>
          </a:p>
          <a:p>
            <a:pPr marL="0" indent="0">
              <a:buFont typeface="Calibri" panose="020F0502020204030204" pitchFamily="34" charset="0"/>
              <a:buNone/>
            </a:pPr>
            <a:endParaRPr lang="en-US" altLang="zh-CN" dirty="0" smtClean="0"/>
          </a:p>
        </p:txBody>
      </p:sp>
      <p:sp>
        <p:nvSpPr>
          <p:cNvPr id="8" name="文本框 7"/>
          <p:cNvSpPr txBox="1"/>
          <p:nvPr/>
        </p:nvSpPr>
        <p:spPr>
          <a:xfrm>
            <a:off x="1097280" y="3845259"/>
            <a:ext cx="9963655" cy="1477328"/>
          </a:xfrm>
          <a:prstGeom prst="rect">
            <a:avLst/>
          </a:prstGeom>
          <a:noFill/>
        </p:spPr>
        <p:txBody>
          <a:bodyPr wrap="square" rtlCol="0">
            <a:spAutoFit/>
          </a:bodyPr>
          <a:lstStyle/>
          <a:p>
            <a:r>
              <a:rPr lang="en-US" altLang="zh-CN" b="1" dirty="0"/>
              <a:t>for</a:t>
            </a:r>
            <a:r>
              <a:rPr lang="en-US" altLang="zh-CN" dirty="0"/>
              <a:t> root, </a:t>
            </a:r>
            <a:r>
              <a:rPr lang="en-US" altLang="zh-CN" dirty="0" err="1"/>
              <a:t>dirs</a:t>
            </a:r>
            <a:r>
              <a:rPr lang="en-US" altLang="zh-CN" dirty="0"/>
              <a:t>, files </a:t>
            </a:r>
            <a:r>
              <a:rPr lang="en-US" altLang="zh-CN" b="1" dirty="0"/>
              <a:t>in</a:t>
            </a:r>
            <a:r>
              <a:rPr lang="en-US" altLang="zh-CN" dirty="0"/>
              <a:t> </a:t>
            </a:r>
            <a:r>
              <a:rPr lang="en-US" altLang="zh-CN" dirty="0" err="1"/>
              <a:t>os.walk</a:t>
            </a:r>
            <a:r>
              <a:rPr lang="en-US" altLang="zh-CN" dirty="0" smtClean="0"/>
              <a:t>('/</a:t>
            </a:r>
            <a:r>
              <a:rPr lang="en-US" altLang="zh-CN" dirty="0" err="1" smtClean="0"/>
              <a:t>tmp</a:t>
            </a:r>
            <a:r>
              <a:rPr lang="en-US" altLang="zh-CN" dirty="0" smtClean="0"/>
              <a:t>'):</a:t>
            </a:r>
            <a:r>
              <a:rPr lang="en-US" altLang="zh-CN" dirty="0"/>
              <a:t>  </a:t>
            </a:r>
          </a:p>
          <a:p>
            <a:r>
              <a:rPr lang="en-US" altLang="zh-CN" dirty="0"/>
              <a:t>    </a:t>
            </a:r>
            <a:r>
              <a:rPr lang="en-US" altLang="zh-CN" b="1" dirty="0"/>
              <a:t>print</a:t>
            </a:r>
            <a:r>
              <a:rPr lang="en-US" altLang="zh-CN" dirty="0"/>
              <a:t> root   #</a:t>
            </a:r>
            <a:r>
              <a:rPr lang="zh-CN" altLang="en-US" dirty="0"/>
              <a:t>当前遍历到的目录的根  </a:t>
            </a:r>
          </a:p>
          <a:p>
            <a:r>
              <a:rPr lang="zh-CN" altLang="en-US" dirty="0"/>
              <a:t>    </a:t>
            </a:r>
            <a:r>
              <a:rPr lang="en-US" altLang="zh-CN" b="1" dirty="0"/>
              <a:t>print</a:t>
            </a:r>
            <a:r>
              <a:rPr lang="en-US" altLang="zh-CN" dirty="0"/>
              <a:t> </a:t>
            </a:r>
            <a:r>
              <a:rPr lang="en-US" altLang="zh-CN" dirty="0" err="1"/>
              <a:t>dirs</a:t>
            </a:r>
            <a:r>
              <a:rPr lang="en-US" altLang="zh-CN" dirty="0"/>
              <a:t>   #</a:t>
            </a:r>
            <a:r>
              <a:rPr lang="zh-CN" altLang="en-US" dirty="0"/>
              <a:t>当前遍历到的目录的根下的所有目录  </a:t>
            </a:r>
          </a:p>
          <a:p>
            <a:r>
              <a:rPr lang="zh-CN" altLang="en-US" dirty="0"/>
              <a:t>    </a:t>
            </a:r>
            <a:r>
              <a:rPr lang="en-US" altLang="zh-CN" b="1" dirty="0"/>
              <a:t>print</a:t>
            </a:r>
            <a:r>
              <a:rPr lang="en-US" altLang="zh-CN" dirty="0"/>
              <a:t> files  #</a:t>
            </a:r>
            <a:r>
              <a:rPr lang="zh-CN" altLang="en-US" dirty="0"/>
              <a:t>当前遍历到的目录的根下的所有文件 </a:t>
            </a:r>
          </a:p>
          <a:p>
            <a:endParaRPr lang="zh-CN" altLang="en-US" dirty="0"/>
          </a:p>
        </p:txBody>
      </p:sp>
    </p:spTree>
    <p:extLst>
      <p:ext uri="{BB962C8B-B14F-4D97-AF65-F5344CB8AC3E}">
        <p14:creationId xmlns:p14="http://schemas.microsoft.com/office/powerpoint/2010/main" val="1216645755"/>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65</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smtClean="0"/>
              <a:t>Python</a:t>
            </a:r>
            <a:r>
              <a:rPr lang="zh-CN" altLang="en-US" b="1" dirty="0" smtClean="0"/>
              <a:t>常用标准库</a:t>
            </a:r>
            <a:r>
              <a:rPr lang="en-US" altLang="zh-CN" b="1" dirty="0" smtClean="0"/>
              <a:t>—</a:t>
            </a:r>
            <a:r>
              <a:rPr lang="en-US" altLang="zh-CN" b="1" dirty="0" err="1" smtClean="0"/>
              <a:t>OS.path</a:t>
            </a:r>
            <a:r>
              <a:rPr lang="zh-CN" altLang="en-US" b="1" dirty="0" smtClean="0"/>
              <a:t>模块</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2" name="内容占位符 1"/>
          <p:cNvSpPr>
            <a:spLocks noGrp="1"/>
          </p:cNvSpPr>
          <p:nvPr>
            <p:ph idx="1"/>
          </p:nvPr>
        </p:nvSpPr>
        <p:spPr>
          <a:xfrm>
            <a:off x="1097280" y="2622348"/>
            <a:ext cx="10058400" cy="621893"/>
          </a:xfrm>
        </p:spPr>
        <p:txBody>
          <a:bodyPr/>
          <a:lstStyle/>
          <a:p>
            <a:r>
              <a:rPr lang="en-US" altLang="zh-CN" dirty="0" err="1"/>
              <a:t>os.path</a:t>
            </a:r>
            <a:r>
              <a:rPr lang="zh-CN" altLang="en-US" dirty="0"/>
              <a:t>模块主要用于文件</a:t>
            </a:r>
            <a:r>
              <a:rPr lang="zh-CN" altLang="en-US" dirty="0" smtClean="0"/>
              <a:t>的路径相关属性的获取和处理。</a:t>
            </a:r>
            <a:r>
              <a:rPr lang="zh-CN" altLang="en-US" dirty="0"/>
              <a:t>（支持跨平台）</a:t>
            </a:r>
            <a:endParaRPr lang="en-US" altLang="zh-CN" dirty="0"/>
          </a:p>
          <a:p>
            <a:endParaRPr kumimoji="1" lang="zh-CN" altLang="en-US" dirty="0"/>
          </a:p>
        </p:txBody>
      </p:sp>
    </p:spTree>
    <p:extLst>
      <p:ext uri="{BB962C8B-B14F-4D97-AF65-F5344CB8AC3E}">
        <p14:creationId xmlns:p14="http://schemas.microsoft.com/office/powerpoint/2010/main" val="1881386415"/>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66</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smtClean="0"/>
              <a:t>Python</a:t>
            </a:r>
            <a:r>
              <a:rPr lang="zh-CN" altLang="en-US" b="1" dirty="0" smtClean="0"/>
              <a:t>常用标准库</a:t>
            </a:r>
            <a:r>
              <a:rPr lang="en-US" altLang="zh-CN" b="1" dirty="0" smtClean="0"/>
              <a:t>—</a:t>
            </a:r>
            <a:r>
              <a:rPr lang="en-US" altLang="zh-CN" b="1" dirty="0" err="1"/>
              <a:t>shutil</a:t>
            </a:r>
            <a:r>
              <a:rPr lang="zh-CN" altLang="en-US" b="1" dirty="0"/>
              <a:t>模块</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3" name="内容占位符 2"/>
          <p:cNvSpPr>
            <a:spLocks noGrp="1"/>
          </p:cNvSpPr>
          <p:nvPr>
            <p:ph idx="1"/>
          </p:nvPr>
        </p:nvSpPr>
        <p:spPr/>
        <p:txBody>
          <a:bodyPr/>
          <a:lstStyle/>
          <a:p>
            <a:endParaRPr kumimoji="1" lang="zh-CN" altLang="en-US"/>
          </a:p>
        </p:txBody>
      </p:sp>
    </p:spTree>
    <p:extLst>
      <p:ext uri="{BB962C8B-B14F-4D97-AF65-F5344CB8AC3E}">
        <p14:creationId xmlns:p14="http://schemas.microsoft.com/office/powerpoint/2010/main" val="624536516"/>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67</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8" name="标题 1"/>
          <p:cNvSpPr>
            <a:spLocks noGrp="1"/>
          </p:cNvSpPr>
          <p:nvPr>
            <p:ph type="title"/>
          </p:nvPr>
        </p:nvSpPr>
        <p:spPr>
          <a:xfrm>
            <a:off x="1097280" y="286603"/>
            <a:ext cx="10058400" cy="1450757"/>
          </a:xfrm>
        </p:spPr>
        <p:txBody>
          <a:bodyPr/>
          <a:lstStyle/>
          <a:p>
            <a:r>
              <a:rPr lang="en-US" altLang="zh-CN" b="1" dirty="0" smtClean="0"/>
              <a:t>Python </a:t>
            </a:r>
            <a:r>
              <a:rPr lang="zh-CN" altLang="en-US" b="1" dirty="0" smtClean="0"/>
              <a:t>标准库</a:t>
            </a:r>
            <a:r>
              <a:rPr lang="en-US" altLang="zh-CN" b="1" dirty="0" smtClean="0"/>
              <a:t>—</a:t>
            </a:r>
            <a:r>
              <a:rPr lang="en-US" altLang="zh-CN" b="1" dirty="0" err="1" smtClean="0"/>
              <a:t>subprocess</a:t>
            </a:r>
            <a:endParaRPr lang="zh-CN" altLang="en-US" b="1" dirty="0"/>
          </a:p>
        </p:txBody>
      </p:sp>
      <p:sp>
        <p:nvSpPr>
          <p:cNvPr id="9" name="文本框 8"/>
          <p:cNvSpPr txBox="1"/>
          <p:nvPr/>
        </p:nvSpPr>
        <p:spPr>
          <a:xfrm>
            <a:off x="1262782" y="2220411"/>
            <a:ext cx="9892898" cy="3231654"/>
          </a:xfrm>
          <a:prstGeom prst="rect">
            <a:avLst/>
          </a:prstGeom>
          <a:noFill/>
        </p:spPr>
        <p:txBody>
          <a:bodyPr wrap="square" rtlCol="0">
            <a:spAutoFit/>
          </a:bodyPr>
          <a:lstStyle/>
          <a:p>
            <a:r>
              <a:rPr lang="zh-CN" altLang="en-US" sz="2400" dirty="0" smtClean="0"/>
              <a:t>如果你是一名系统管理员，那么</a:t>
            </a:r>
            <a:r>
              <a:rPr lang="en-US" altLang="zh-CN" sz="2400" dirty="0" err="1" smtClean="0"/>
              <a:t>subprocess</a:t>
            </a:r>
            <a:r>
              <a:rPr lang="zh-CN" altLang="en-US" sz="2400" dirty="0" smtClean="0"/>
              <a:t>就是一个极具重要和常用的系统管理模块。</a:t>
            </a:r>
            <a:endParaRPr lang="en-US" altLang="zh-CN" sz="2400" dirty="0" smtClean="0"/>
          </a:p>
          <a:p>
            <a:r>
              <a:rPr lang="zh-CN" altLang="en-US" sz="2400" dirty="0" smtClean="0"/>
              <a:t>它的作用主要是</a:t>
            </a:r>
            <a:r>
              <a:rPr lang="zh-CN" altLang="en-US" sz="2400" b="1" dirty="0" smtClean="0">
                <a:solidFill>
                  <a:srgbClr val="00B050"/>
                </a:solidFill>
              </a:rPr>
              <a:t>处理系统进程的通信、管理，以及系统命令的调用交互</a:t>
            </a:r>
            <a:r>
              <a:rPr lang="zh-CN" altLang="en-US" sz="2400" dirty="0" smtClean="0">
                <a:solidFill>
                  <a:srgbClr val="FF0000"/>
                </a:solidFill>
              </a:rPr>
              <a:t>。</a:t>
            </a:r>
            <a:endParaRPr lang="en-US" altLang="zh-CN" sz="2400" dirty="0" smtClean="0">
              <a:solidFill>
                <a:srgbClr val="FF0000"/>
              </a:solidFill>
            </a:endParaRPr>
          </a:p>
          <a:p>
            <a:endParaRPr lang="en-US" altLang="zh-CN" dirty="0" smtClean="0">
              <a:solidFill>
                <a:srgbClr val="FF0000"/>
              </a:solidFill>
            </a:endParaRPr>
          </a:p>
          <a:p>
            <a:endParaRPr lang="en-US" altLang="zh-CN" dirty="0">
              <a:solidFill>
                <a:srgbClr val="FF0000"/>
              </a:solidFill>
            </a:endParaRPr>
          </a:p>
          <a:p>
            <a:endParaRPr lang="en-US" altLang="zh-CN" sz="2400" dirty="0">
              <a:solidFill>
                <a:srgbClr val="FF0000"/>
              </a:solidFill>
            </a:endParaRPr>
          </a:p>
          <a:p>
            <a:r>
              <a:rPr lang="zh-CN" altLang="en-US" sz="2400" dirty="0" smtClean="0">
                <a:solidFill>
                  <a:srgbClr val="FF0000"/>
                </a:solidFill>
              </a:rPr>
              <a:t>类似的模块还有</a:t>
            </a:r>
            <a:r>
              <a:rPr lang="en-US" altLang="zh-CN" sz="2400" dirty="0" err="1" smtClean="0">
                <a:solidFill>
                  <a:srgbClr val="FF0000"/>
                </a:solidFill>
              </a:rPr>
              <a:t>os.command</a:t>
            </a:r>
            <a:r>
              <a:rPr lang="zh-CN" altLang="en-US" sz="2400" dirty="0" smtClean="0">
                <a:solidFill>
                  <a:srgbClr val="FF0000"/>
                </a:solidFill>
              </a:rPr>
              <a:t>和</a:t>
            </a:r>
            <a:r>
              <a:rPr lang="en-US" altLang="zh-CN" sz="2400" dirty="0" err="1" smtClean="0">
                <a:solidFill>
                  <a:srgbClr val="FF0000"/>
                </a:solidFill>
              </a:rPr>
              <a:t>os.popen</a:t>
            </a:r>
            <a:r>
              <a:rPr lang="zh-CN" altLang="en-US" sz="2400" dirty="0" smtClean="0">
                <a:solidFill>
                  <a:srgbClr val="FF0000"/>
                </a:solidFill>
              </a:rPr>
              <a:t>、</a:t>
            </a:r>
            <a:r>
              <a:rPr lang="en-US" altLang="zh-CN" sz="2400" dirty="0" err="1" smtClean="0">
                <a:solidFill>
                  <a:srgbClr val="FF0000"/>
                </a:solidFill>
              </a:rPr>
              <a:t>os.system</a:t>
            </a:r>
            <a:r>
              <a:rPr lang="zh-CN" altLang="en-US" sz="2400" dirty="0" smtClean="0">
                <a:solidFill>
                  <a:srgbClr val="FF0000"/>
                </a:solidFill>
              </a:rPr>
              <a:t>等等，但由于</a:t>
            </a:r>
            <a:r>
              <a:rPr lang="en-US" altLang="zh-CN" sz="2400" dirty="0" err="1" smtClean="0">
                <a:solidFill>
                  <a:srgbClr val="FF0000"/>
                </a:solidFill>
              </a:rPr>
              <a:t>subprocess</a:t>
            </a:r>
            <a:r>
              <a:rPr lang="zh-CN" altLang="en-US" sz="2400" dirty="0" smtClean="0">
                <a:solidFill>
                  <a:srgbClr val="FF0000"/>
                </a:solidFill>
              </a:rPr>
              <a:t>的出现及其强大的功能和优化，它已经彻底代替了市面上所有类似的功能模块</a:t>
            </a:r>
            <a:endParaRPr lang="zh-CN" altLang="en-US" sz="2400" dirty="0">
              <a:solidFill>
                <a:srgbClr val="FF0000"/>
              </a:solidFill>
            </a:endParaRPr>
          </a:p>
        </p:txBody>
      </p:sp>
    </p:spTree>
    <p:extLst>
      <p:ext uri="{BB962C8B-B14F-4D97-AF65-F5344CB8AC3E}">
        <p14:creationId xmlns:p14="http://schemas.microsoft.com/office/powerpoint/2010/main" val="2072674105"/>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68</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8" name="标题 1"/>
          <p:cNvSpPr>
            <a:spLocks noGrp="1"/>
          </p:cNvSpPr>
          <p:nvPr>
            <p:ph type="title"/>
          </p:nvPr>
        </p:nvSpPr>
        <p:spPr>
          <a:xfrm>
            <a:off x="1097280" y="286603"/>
            <a:ext cx="10058400" cy="1450757"/>
          </a:xfrm>
        </p:spPr>
        <p:txBody>
          <a:bodyPr/>
          <a:lstStyle/>
          <a:p>
            <a:r>
              <a:rPr lang="en-US" altLang="zh-CN" b="1" dirty="0" smtClean="0"/>
              <a:t>Python </a:t>
            </a:r>
            <a:r>
              <a:rPr lang="zh-CN" altLang="en-US" b="1" dirty="0" smtClean="0"/>
              <a:t>标准库</a:t>
            </a:r>
            <a:r>
              <a:rPr lang="en-US" altLang="zh-CN" b="1" dirty="0" smtClean="0"/>
              <a:t>—</a:t>
            </a:r>
            <a:r>
              <a:rPr lang="en-US" altLang="zh-CN" b="1" dirty="0" err="1" smtClean="0"/>
              <a:t>subprocess</a:t>
            </a:r>
            <a:endParaRPr lang="zh-CN" altLang="en-US" b="1" dirty="0"/>
          </a:p>
        </p:txBody>
      </p:sp>
      <p:sp>
        <p:nvSpPr>
          <p:cNvPr id="7" name="文本框 6"/>
          <p:cNvSpPr txBox="1"/>
          <p:nvPr/>
        </p:nvSpPr>
        <p:spPr>
          <a:xfrm>
            <a:off x="1097280" y="2007841"/>
            <a:ext cx="9892898" cy="4339650"/>
          </a:xfrm>
          <a:prstGeom prst="rect">
            <a:avLst/>
          </a:prstGeom>
          <a:noFill/>
        </p:spPr>
        <p:txBody>
          <a:bodyPr wrap="square" rtlCol="0">
            <a:spAutoFit/>
          </a:bodyPr>
          <a:lstStyle/>
          <a:p>
            <a:r>
              <a:rPr lang="zh-CN" altLang="en-US" sz="2000" dirty="0"/>
              <a:t>在</a:t>
            </a:r>
            <a:r>
              <a:rPr lang="zh-CN" altLang="en-US" sz="2000" dirty="0" smtClean="0"/>
              <a:t>这里，介绍一下如何通过</a:t>
            </a:r>
            <a:r>
              <a:rPr lang="en-US" altLang="zh-CN" sz="2000" dirty="0" err="1" smtClean="0"/>
              <a:t>subprocess</a:t>
            </a:r>
            <a:r>
              <a:rPr lang="zh-CN" altLang="en-US" sz="2000" dirty="0" smtClean="0"/>
              <a:t>模块来调用系统命令，及相关</a:t>
            </a:r>
            <a:r>
              <a:rPr lang="zh-CN" altLang="en-US" sz="2000" dirty="0" smtClean="0"/>
              <a:t>操作</a:t>
            </a:r>
            <a:r>
              <a:rPr lang="zh-CN" altLang="en-US" sz="2000" dirty="0"/>
              <a:t>。</a:t>
            </a:r>
            <a:endParaRPr lang="en-US" altLang="zh-CN" sz="2000" dirty="0" smtClean="0"/>
          </a:p>
          <a:p>
            <a:r>
              <a:rPr lang="en-US" altLang="zh-CN" sz="2000" dirty="0" err="1" smtClean="0">
                <a:solidFill>
                  <a:srgbClr val="FF0000"/>
                </a:solidFill>
              </a:rPr>
              <a:t>subprocess.call</a:t>
            </a:r>
            <a:r>
              <a:rPr lang="en-US" altLang="zh-CN" sz="2000" dirty="0" smtClean="0">
                <a:solidFill>
                  <a:srgbClr val="FF0000"/>
                </a:solidFill>
              </a:rPr>
              <a:t>()      </a:t>
            </a:r>
            <a:r>
              <a:rPr lang="zh-CN" altLang="en-US" sz="2000" dirty="0" smtClean="0">
                <a:solidFill>
                  <a:srgbClr val="FF0000"/>
                </a:solidFill>
              </a:rPr>
              <a:t>运行</a:t>
            </a:r>
            <a:r>
              <a:rPr lang="en-US" altLang="zh-CN" sz="2000" dirty="0" smtClean="0">
                <a:solidFill>
                  <a:srgbClr val="FF0000"/>
                </a:solidFill>
              </a:rPr>
              <a:t>shell</a:t>
            </a:r>
            <a:r>
              <a:rPr lang="zh-CN" altLang="en-US" sz="2000" dirty="0" smtClean="0">
                <a:solidFill>
                  <a:srgbClr val="FF0000"/>
                </a:solidFill>
              </a:rPr>
              <a:t>命令</a:t>
            </a:r>
            <a:endParaRPr lang="en-US" altLang="zh-CN" sz="2000" dirty="0" smtClean="0">
              <a:solidFill>
                <a:srgbClr val="FF0000"/>
              </a:solidFill>
            </a:endParaRPr>
          </a:p>
          <a:p>
            <a:endParaRPr lang="en-US" altLang="zh-CN" sz="2000" dirty="0" smtClean="0"/>
          </a:p>
          <a:p>
            <a:r>
              <a:rPr lang="zh-CN" altLang="en-US" sz="2000" dirty="0" smtClean="0"/>
              <a:t>举例：</a:t>
            </a:r>
            <a:endParaRPr lang="en-US" altLang="zh-CN" sz="2000" dirty="0" smtClean="0"/>
          </a:p>
          <a:p>
            <a:pPr marL="342900" indent="-342900">
              <a:buAutoNum type="arabicPeriod"/>
            </a:pPr>
            <a:r>
              <a:rPr lang="zh-CN" altLang="en-US" sz="2000" dirty="0" smtClean="0"/>
              <a:t>磁盘使用情况汇总，并返回结果</a:t>
            </a:r>
            <a:endParaRPr lang="en-US" altLang="zh-CN" sz="2000" dirty="0" smtClean="0"/>
          </a:p>
          <a:p>
            <a:r>
              <a:rPr lang="en-US" altLang="zh-CN" sz="2000" dirty="0" err="1" smtClean="0">
                <a:solidFill>
                  <a:srgbClr val="FF0000"/>
                </a:solidFill>
              </a:rPr>
              <a:t>subprocess.call</a:t>
            </a:r>
            <a:r>
              <a:rPr lang="en-US" altLang="zh-CN" sz="2000" dirty="0" smtClean="0">
                <a:solidFill>
                  <a:srgbClr val="FF0000"/>
                </a:solidFill>
              </a:rPr>
              <a:t>(‘du -</a:t>
            </a:r>
            <a:r>
              <a:rPr lang="en-US" altLang="zh-CN" sz="2000" dirty="0" err="1" smtClean="0">
                <a:solidFill>
                  <a:srgbClr val="FF0000"/>
                </a:solidFill>
              </a:rPr>
              <a:t>h’,shell</a:t>
            </a:r>
            <a:r>
              <a:rPr lang="en-US" altLang="zh-CN" sz="2000" dirty="0" smtClean="0">
                <a:solidFill>
                  <a:srgbClr val="FF0000"/>
                </a:solidFill>
              </a:rPr>
              <a:t> = True)</a:t>
            </a:r>
          </a:p>
          <a:p>
            <a:endParaRPr lang="en-US" altLang="zh-CN" sz="2000" dirty="0" smtClean="0"/>
          </a:p>
          <a:p>
            <a:pPr marL="342900" indent="-342900">
              <a:buAutoNum type="arabicPeriod"/>
            </a:pPr>
            <a:r>
              <a:rPr lang="zh-CN" altLang="en-US" sz="2000" dirty="0"/>
              <a:t>磁盘使用情况汇总</a:t>
            </a:r>
            <a:r>
              <a:rPr lang="zh-CN" altLang="en-US" sz="2000" dirty="0" smtClean="0"/>
              <a:t>，禁止标准输出</a:t>
            </a:r>
            <a:endParaRPr lang="en-US" altLang="zh-CN" sz="2000" dirty="0" smtClean="0"/>
          </a:p>
          <a:p>
            <a:r>
              <a:rPr lang="en-US" altLang="zh-CN" sz="2000" dirty="0" err="1" smtClean="0">
                <a:solidFill>
                  <a:srgbClr val="FF0000"/>
                </a:solidFill>
              </a:rPr>
              <a:t>subprocess.call</a:t>
            </a:r>
            <a:r>
              <a:rPr lang="en-US" altLang="zh-CN" sz="2000" dirty="0">
                <a:solidFill>
                  <a:srgbClr val="FF0000"/>
                </a:solidFill>
              </a:rPr>
              <a:t>(‘du -h</a:t>
            </a:r>
            <a:r>
              <a:rPr lang="en-US" altLang="zh-CN" sz="2000" dirty="0" smtClean="0">
                <a:solidFill>
                  <a:srgbClr val="FF0000"/>
                </a:solidFill>
              </a:rPr>
              <a:t>’,</a:t>
            </a:r>
          </a:p>
          <a:p>
            <a:r>
              <a:rPr lang="en-US" altLang="zh-CN" sz="2000" dirty="0">
                <a:solidFill>
                  <a:srgbClr val="FF0000"/>
                </a:solidFill>
              </a:rPr>
              <a:t> </a:t>
            </a:r>
            <a:r>
              <a:rPr lang="en-US" altLang="zh-CN" sz="2000" dirty="0" smtClean="0">
                <a:solidFill>
                  <a:srgbClr val="FF0000"/>
                </a:solidFill>
              </a:rPr>
              <a:t>                          shell </a:t>
            </a:r>
            <a:r>
              <a:rPr lang="en-US" altLang="zh-CN" sz="2000" dirty="0">
                <a:solidFill>
                  <a:srgbClr val="FF0000"/>
                </a:solidFill>
              </a:rPr>
              <a:t>= </a:t>
            </a:r>
            <a:r>
              <a:rPr lang="en-US" altLang="zh-CN" sz="2000" dirty="0" smtClean="0">
                <a:solidFill>
                  <a:srgbClr val="FF0000"/>
                </a:solidFill>
              </a:rPr>
              <a:t>True</a:t>
            </a:r>
            <a:r>
              <a:rPr lang="zh-CN" altLang="en-US" sz="2000" dirty="0" smtClean="0">
                <a:solidFill>
                  <a:srgbClr val="FF0000"/>
                </a:solidFill>
              </a:rPr>
              <a:t>，</a:t>
            </a:r>
            <a:endParaRPr lang="en-US" altLang="zh-CN" sz="2000" dirty="0" smtClean="0">
              <a:solidFill>
                <a:srgbClr val="FF0000"/>
              </a:solidFill>
            </a:endParaRPr>
          </a:p>
          <a:p>
            <a:r>
              <a:rPr lang="en-US" altLang="zh-CN" sz="2000" dirty="0">
                <a:solidFill>
                  <a:srgbClr val="FF0000"/>
                </a:solidFill>
              </a:rPr>
              <a:t> </a:t>
            </a:r>
            <a:r>
              <a:rPr lang="en-US" altLang="zh-CN" sz="2000" dirty="0" smtClean="0">
                <a:solidFill>
                  <a:srgbClr val="FF0000"/>
                </a:solidFill>
              </a:rPr>
              <a:t>                            </a:t>
            </a:r>
            <a:r>
              <a:rPr lang="en-US" altLang="zh-CN" sz="2000" dirty="0" err="1" smtClean="0">
                <a:solidFill>
                  <a:srgbClr val="FF0000"/>
                </a:solidFill>
              </a:rPr>
              <a:t>stdout</a:t>
            </a:r>
            <a:r>
              <a:rPr lang="en-US" altLang="zh-CN" sz="2000" dirty="0" smtClean="0">
                <a:solidFill>
                  <a:srgbClr val="FF0000"/>
                </a:solidFill>
              </a:rPr>
              <a:t> = open(‘/</a:t>
            </a:r>
            <a:r>
              <a:rPr lang="en-US" altLang="zh-CN" sz="2000" dirty="0" err="1" smtClean="0">
                <a:solidFill>
                  <a:srgbClr val="FF0000"/>
                </a:solidFill>
              </a:rPr>
              <a:t>dev</a:t>
            </a:r>
            <a:r>
              <a:rPr lang="en-US" altLang="zh-CN" sz="2000" dirty="0" smtClean="0">
                <a:solidFill>
                  <a:srgbClr val="FF0000"/>
                </a:solidFill>
              </a:rPr>
              <a:t>/</a:t>
            </a:r>
            <a:r>
              <a:rPr lang="en-US" altLang="zh-CN" sz="2000" dirty="0" err="1" smtClean="0">
                <a:solidFill>
                  <a:srgbClr val="FF0000"/>
                </a:solidFill>
              </a:rPr>
              <a:t>null’,’w</a:t>
            </a:r>
            <a:r>
              <a:rPr lang="en-US" altLang="zh-CN" sz="2000" dirty="0" smtClean="0">
                <a:solidFill>
                  <a:srgbClr val="FF0000"/>
                </a:solidFill>
              </a:rPr>
              <a:t>’),</a:t>
            </a:r>
          </a:p>
          <a:p>
            <a:r>
              <a:rPr lang="en-US" altLang="zh-CN" sz="2000" dirty="0">
                <a:solidFill>
                  <a:srgbClr val="FF0000"/>
                </a:solidFill>
              </a:rPr>
              <a:t> </a:t>
            </a:r>
            <a:r>
              <a:rPr lang="en-US" altLang="zh-CN" sz="2000" dirty="0" smtClean="0">
                <a:solidFill>
                  <a:srgbClr val="FF0000"/>
                </a:solidFill>
              </a:rPr>
              <a:t>                           </a:t>
            </a:r>
            <a:r>
              <a:rPr lang="en-US" altLang="zh-CN" sz="2000" dirty="0" err="1" smtClean="0">
                <a:solidFill>
                  <a:srgbClr val="FF0000"/>
                </a:solidFill>
              </a:rPr>
              <a:t>stderr</a:t>
            </a:r>
            <a:r>
              <a:rPr lang="en-US" altLang="zh-CN" sz="2000" dirty="0" smtClean="0">
                <a:solidFill>
                  <a:srgbClr val="FF0000"/>
                </a:solidFill>
              </a:rPr>
              <a:t> = </a:t>
            </a:r>
            <a:r>
              <a:rPr lang="en-US" altLang="zh-CN" sz="2000" dirty="0" err="1" smtClean="0">
                <a:solidFill>
                  <a:srgbClr val="FF0000"/>
                </a:solidFill>
              </a:rPr>
              <a:t>subprocess.STDOUT</a:t>
            </a:r>
            <a:r>
              <a:rPr lang="en-US" altLang="zh-CN" sz="2000" dirty="0" smtClean="0">
                <a:solidFill>
                  <a:srgbClr val="FF0000"/>
                </a:solidFill>
              </a:rPr>
              <a:t>)</a:t>
            </a:r>
            <a:endParaRPr lang="en-US" altLang="zh-CN" sz="2000" dirty="0">
              <a:solidFill>
                <a:srgbClr val="FF0000"/>
              </a:solidFill>
            </a:endParaRPr>
          </a:p>
          <a:p>
            <a:endParaRPr lang="en-US" altLang="zh-CN" dirty="0"/>
          </a:p>
          <a:p>
            <a:pPr marL="342900" indent="-342900">
              <a:buAutoNum type="arabicPeriod"/>
            </a:pPr>
            <a:endParaRPr lang="zh-CN" altLang="en-US" dirty="0"/>
          </a:p>
        </p:txBody>
      </p:sp>
    </p:spTree>
    <p:extLst>
      <p:ext uri="{BB962C8B-B14F-4D97-AF65-F5344CB8AC3E}">
        <p14:creationId xmlns:p14="http://schemas.microsoft.com/office/powerpoint/2010/main" val="990308139"/>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69</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8" name="标题 1"/>
          <p:cNvSpPr>
            <a:spLocks noGrp="1"/>
          </p:cNvSpPr>
          <p:nvPr>
            <p:ph type="title"/>
          </p:nvPr>
        </p:nvSpPr>
        <p:spPr>
          <a:xfrm>
            <a:off x="1097280" y="286603"/>
            <a:ext cx="10058400" cy="1450757"/>
          </a:xfrm>
        </p:spPr>
        <p:txBody>
          <a:bodyPr/>
          <a:lstStyle/>
          <a:p>
            <a:r>
              <a:rPr lang="en-US" altLang="zh-CN" b="1" dirty="0" smtClean="0"/>
              <a:t>Python </a:t>
            </a:r>
            <a:r>
              <a:rPr lang="zh-CN" altLang="en-US" b="1" dirty="0" smtClean="0"/>
              <a:t>标准库</a:t>
            </a:r>
            <a:r>
              <a:rPr lang="en-US" altLang="zh-CN" b="1" dirty="0" smtClean="0"/>
              <a:t>—</a:t>
            </a:r>
            <a:r>
              <a:rPr lang="en-US" altLang="zh-CN" b="1" dirty="0" err="1" smtClean="0"/>
              <a:t>subprocess</a:t>
            </a:r>
            <a:endParaRPr lang="zh-CN" altLang="en-US" b="1" dirty="0"/>
          </a:p>
        </p:txBody>
      </p:sp>
      <p:sp>
        <p:nvSpPr>
          <p:cNvPr id="9" name="文本框 8"/>
          <p:cNvSpPr txBox="1"/>
          <p:nvPr/>
        </p:nvSpPr>
        <p:spPr>
          <a:xfrm>
            <a:off x="1233889" y="1894901"/>
            <a:ext cx="9892898" cy="694063"/>
          </a:xfrm>
          <a:prstGeom prst="rect">
            <a:avLst/>
          </a:prstGeom>
          <a:noFill/>
        </p:spPr>
        <p:txBody>
          <a:bodyPr wrap="square" rtlCol="0">
            <a:spAutoFit/>
          </a:bodyPr>
          <a:lstStyle/>
          <a:p>
            <a:endParaRPr lang="zh-CN" altLang="en-US" dirty="0"/>
          </a:p>
        </p:txBody>
      </p:sp>
      <p:sp>
        <p:nvSpPr>
          <p:cNvPr id="10" name="文本框 9"/>
          <p:cNvSpPr txBox="1"/>
          <p:nvPr/>
        </p:nvSpPr>
        <p:spPr>
          <a:xfrm>
            <a:off x="1180030" y="1894901"/>
            <a:ext cx="9767717" cy="3108543"/>
          </a:xfrm>
          <a:prstGeom prst="rect">
            <a:avLst/>
          </a:prstGeom>
          <a:noFill/>
        </p:spPr>
        <p:txBody>
          <a:bodyPr wrap="square" rtlCol="0">
            <a:spAutoFit/>
          </a:bodyPr>
          <a:lstStyle/>
          <a:p>
            <a:r>
              <a:rPr lang="zh-CN" altLang="en-US" sz="2000" dirty="0" smtClean="0"/>
              <a:t>如果你有</a:t>
            </a:r>
            <a:r>
              <a:rPr lang="en-US" altLang="zh-CN" sz="2000" dirty="0" smtClean="0"/>
              <a:t>C</a:t>
            </a:r>
            <a:r>
              <a:rPr lang="zh-CN" altLang="en-US" sz="2000" dirty="0" smtClean="0"/>
              <a:t>或者</a:t>
            </a:r>
            <a:r>
              <a:rPr lang="en-US" altLang="zh-CN" sz="2000" dirty="0" smtClean="0"/>
              <a:t>Bash</a:t>
            </a:r>
            <a:r>
              <a:rPr lang="zh-CN" altLang="en-US" sz="2000" dirty="0" smtClean="0"/>
              <a:t>的编程经验，一定会对进程运行状态码比较熟悉。</a:t>
            </a:r>
            <a:endParaRPr lang="en-US" altLang="zh-CN" sz="2000" dirty="0" smtClean="0"/>
          </a:p>
          <a:p>
            <a:r>
              <a:rPr lang="en-US" altLang="zh-CN" sz="2000" dirty="0" err="1" smtClean="0"/>
              <a:t>subprocess.call</a:t>
            </a:r>
            <a:r>
              <a:rPr lang="en-US" altLang="zh-CN" sz="2000" dirty="0" smtClean="0"/>
              <a:t>()      </a:t>
            </a:r>
            <a:r>
              <a:rPr lang="zh-CN" altLang="en-US" sz="2000" dirty="0" smtClean="0"/>
              <a:t>返回状态码</a:t>
            </a:r>
            <a:endParaRPr lang="en-US" altLang="zh-CN" sz="2000" dirty="0" smtClean="0"/>
          </a:p>
          <a:p>
            <a:endParaRPr lang="en-US" altLang="zh-CN" sz="2000" dirty="0" smtClean="0"/>
          </a:p>
          <a:p>
            <a:r>
              <a:rPr lang="zh-CN" altLang="en-US" sz="2000" dirty="0" smtClean="0"/>
              <a:t>举例：</a:t>
            </a:r>
            <a:endParaRPr lang="en-US" altLang="zh-CN" sz="2000" dirty="0" smtClean="0"/>
          </a:p>
          <a:p>
            <a:pPr marL="342900" indent="-342900">
              <a:buAutoNum type="arabicPeriod"/>
            </a:pPr>
            <a:r>
              <a:rPr lang="zh-CN" altLang="en-US" sz="2000" dirty="0" smtClean="0"/>
              <a:t>磁盘使用情况汇总，并返回结果</a:t>
            </a:r>
            <a:endParaRPr lang="en-US" altLang="zh-CN" sz="2000" dirty="0" smtClean="0"/>
          </a:p>
          <a:p>
            <a:r>
              <a:rPr lang="en-US" altLang="zh-CN" sz="2000" dirty="0" err="1" smtClean="0">
                <a:solidFill>
                  <a:srgbClr val="FF0000"/>
                </a:solidFill>
              </a:rPr>
              <a:t>stat_code</a:t>
            </a:r>
            <a:r>
              <a:rPr lang="en-US" altLang="zh-CN" sz="2000" dirty="0" smtClean="0">
                <a:solidFill>
                  <a:srgbClr val="FF0000"/>
                </a:solidFill>
              </a:rPr>
              <a:t> = </a:t>
            </a:r>
            <a:r>
              <a:rPr lang="en-US" altLang="zh-CN" sz="2000" dirty="0" err="1" smtClean="0">
                <a:solidFill>
                  <a:srgbClr val="FF0000"/>
                </a:solidFill>
              </a:rPr>
              <a:t>subprocess.call</a:t>
            </a:r>
            <a:r>
              <a:rPr lang="en-US" altLang="zh-CN" sz="2000" dirty="0" smtClean="0">
                <a:solidFill>
                  <a:srgbClr val="FF0000"/>
                </a:solidFill>
              </a:rPr>
              <a:t>(‘du </a:t>
            </a:r>
            <a:r>
              <a:rPr lang="en-US" altLang="zh-CN" sz="2000" dirty="0" smtClean="0">
                <a:solidFill>
                  <a:srgbClr val="FF0000"/>
                </a:solidFill>
              </a:rPr>
              <a:t>–h’</a:t>
            </a:r>
            <a:r>
              <a:rPr lang="en-US" altLang="zh-CN" sz="2000" dirty="0" smtClean="0">
                <a:solidFill>
                  <a:srgbClr val="FF0000"/>
                </a:solidFill>
              </a:rPr>
              <a:t>, </a:t>
            </a:r>
            <a:r>
              <a:rPr lang="en-US" altLang="zh-CN" sz="2000" dirty="0" smtClean="0">
                <a:solidFill>
                  <a:srgbClr val="FF0000"/>
                </a:solidFill>
              </a:rPr>
              <a:t>shell </a:t>
            </a:r>
            <a:r>
              <a:rPr lang="en-US" altLang="zh-CN" sz="2000" dirty="0" smtClean="0">
                <a:solidFill>
                  <a:srgbClr val="FF0000"/>
                </a:solidFill>
              </a:rPr>
              <a:t>= True)</a:t>
            </a:r>
          </a:p>
          <a:p>
            <a:r>
              <a:rPr lang="en-US" altLang="zh-CN" sz="2000" dirty="0" err="1" smtClean="0">
                <a:solidFill>
                  <a:srgbClr val="FF0000"/>
                </a:solidFill>
              </a:rPr>
              <a:t>stat_code</a:t>
            </a:r>
            <a:endParaRPr lang="en-US" altLang="zh-CN" sz="2000" dirty="0" smtClean="0">
              <a:solidFill>
                <a:srgbClr val="FF0000"/>
              </a:solidFill>
            </a:endParaRPr>
          </a:p>
          <a:p>
            <a:r>
              <a:rPr lang="en-US" altLang="zh-CN" sz="2000" dirty="0" smtClean="0">
                <a:solidFill>
                  <a:srgbClr val="FF0000"/>
                </a:solidFill>
              </a:rPr>
              <a:t>&gt;&gt;&gt;0</a:t>
            </a:r>
          </a:p>
          <a:p>
            <a:endParaRPr lang="en-US" altLang="zh-CN" dirty="0"/>
          </a:p>
          <a:p>
            <a:pPr marL="342900" indent="-342900">
              <a:buAutoNum type="arabicPeriod"/>
            </a:pPr>
            <a:endParaRPr lang="zh-CN" altLang="en-US" dirty="0"/>
          </a:p>
        </p:txBody>
      </p:sp>
      <p:graphicFrame>
        <p:nvGraphicFramePr>
          <p:cNvPr id="11" name="表格 10"/>
          <p:cNvGraphicFramePr>
            <a:graphicFrameLocks noGrp="1"/>
          </p:cNvGraphicFramePr>
          <p:nvPr>
            <p:extLst>
              <p:ext uri="{D42A27DB-BD31-4B8C-83A1-F6EECF244321}">
                <p14:modId xmlns:p14="http://schemas.microsoft.com/office/powerpoint/2010/main" val="519629390"/>
              </p:ext>
            </p:extLst>
          </p:nvPr>
        </p:nvGraphicFramePr>
        <p:xfrm>
          <a:off x="6531067" y="2746505"/>
          <a:ext cx="5250152" cy="2961640"/>
        </p:xfrm>
        <a:graphic>
          <a:graphicData uri="http://schemas.openxmlformats.org/drawingml/2006/table">
            <a:tbl>
              <a:tblPr firstRow="1" bandRow="1">
                <a:tableStyleId>{22838BEF-8BB2-4498-84A7-C5851F593DF1}</a:tableStyleId>
              </a:tblPr>
              <a:tblGrid>
                <a:gridCol w="2625076"/>
                <a:gridCol w="2625076"/>
              </a:tblGrid>
              <a:tr h="347849">
                <a:tc>
                  <a:txBody>
                    <a:bodyPr/>
                    <a:lstStyle/>
                    <a:p>
                      <a:r>
                        <a:rPr lang="en-US" altLang="zh-CN" b="0" dirty="0" smtClean="0"/>
                        <a:t>0</a:t>
                      </a:r>
                      <a:endParaRPr lang="zh-CN" altLang="en-US" b="0" dirty="0"/>
                    </a:p>
                  </a:txBody>
                  <a:tcPr/>
                </a:tc>
                <a:tc>
                  <a:txBody>
                    <a:bodyPr/>
                    <a:lstStyle/>
                    <a:p>
                      <a:r>
                        <a:rPr lang="zh-CN" altLang="en-US" dirty="0" smtClean="0"/>
                        <a:t>成功</a:t>
                      </a:r>
                      <a:endParaRPr lang="zh-CN" altLang="en-US" dirty="0"/>
                    </a:p>
                  </a:txBody>
                  <a:tcPr/>
                </a:tc>
              </a:tr>
              <a:tr h="370840">
                <a:tc>
                  <a:txBody>
                    <a:bodyPr/>
                    <a:lstStyle/>
                    <a:p>
                      <a:r>
                        <a:rPr lang="en-US" altLang="zh-CN" dirty="0" smtClean="0"/>
                        <a:t>1</a:t>
                      </a:r>
                      <a:endParaRPr lang="zh-CN" altLang="en-US" dirty="0"/>
                    </a:p>
                  </a:txBody>
                  <a:tcPr/>
                </a:tc>
                <a:tc>
                  <a:txBody>
                    <a:bodyPr/>
                    <a:lstStyle/>
                    <a:p>
                      <a:r>
                        <a:rPr lang="zh-CN" altLang="en-US" dirty="0" smtClean="0"/>
                        <a:t>普通错误</a:t>
                      </a:r>
                      <a:endParaRPr lang="zh-CN" altLang="en-US" dirty="0"/>
                    </a:p>
                  </a:txBody>
                  <a:tcPr/>
                </a:tc>
              </a:tr>
              <a:tr h="370840">
                <a:tc>
                  <a:txBody>
                    <a:bodyPr/>
                    <a:lstStyle/>
                    <a:p>
                      <a:r>
                        <a:rPr lang="en-US" altLang="zh-CN" dirty="0" smtClean="0"/>
                        <a:t>2</a:t>
                      </a:r>
                      <a:endParaRPr lang="zh-CN" altLang="en-US" dirty="0"/>
                    </a:p>
                  </a:txBody>
                  <a:tcPr/>
                </a:tc>
                <a:tc>
                  <a:txBody>
                    <a:bodyPr/>
                    <a:lstStyle/>
                    <a:p>
                      <a:r>
                        <a:rPr lang="en-US" altLang="zh-CN" dirty="0" smtClean="0"/>
                        <a:t>Shell</a:t>
                      </a:r>
                      <a:r>
                        <a:rPr lang="zh-CN" altLang="en-US" dirty="0" smtClean="0"/>
                        <a:t>内建的误用</a:t>
                      </a:r>
                      <a:endParaRPr lang="zh-CN" altLang="en-US" dirty="0"/>
                    </a:p>
                  </a:txBody>
                  <a:tcPr/>
                </a:tc>
              </a:tr>
              <a:tr h="370840">
                <a:tc>
                  <a:txBody>
                    <a:bodyPr/>
                    <a:lstStyle/>
                    <a:p>
                      <a:r>
                        <a:rPr lang="en-US" altLang="zh-CN" dirty="0" smtClean="0"/>
                        <a:t>126</a:t>
                      </a:r>
                      <a:endParaRPr lang="zh-CN" altLang="en-US" dirty="0"/>
                    </a:p>
                  </a:txBody>
                  <a:tcPr/>
                </a:tc>
                <a:tc>
                  <a:txBody>
                    <a:bodyPr/>
                    <a:lstStyle/>
                    <a:p>
                      <a:r>
                        <a:rPr lang="zh-CN" altLang="en-US" dirty="0" smtClean="0"/>
                        <a:t>激活的命令无法执行</a:t>
                      </a:r>
                      <a:endParaRPr lang="zh-CN" altLang="en-US" dirty="0"/>
                    </a:p>
                  </a:txBody>
                  <a:tcPr/>
                </a:tc>
              </a:tr>
              <a:tr h="370840">
                <a:tc>
                  <a:txBody>
                    <a:bodyPr/>
                    <a:lstStyle/>
                    <a:p>
                      <a:r>
                        <a:rPr lang="en-US" altLang="zh-CN" dirty="0" smtClean="0"/>
                        <a:t>127</a:t>
                      </a:r>
                      <a:endParaRPr lang="zh-CN" altLang="en-US" dirty="0"/>
                    </a:p>
                  </a:txBody>
                  <a:tcPr/>
                </a:tc>
                <a:tc>
                  <a:txBody>
                    <a:bodyPr/>
                    <a:lstStyle/>
                    <a:p>
                      <a:r>
                        <a:rPr lang="zh-CN" altLang="en-US" dirty="0" smtClean="0"/>
                        <a:t>命令无法找到</a:t>
                      </a:r>
                      <a:endParaRPr lang="zh-CN" altLang="en-US" dirty="0"/>
                    </a:p>
                  </a:txBody>
                  <a:tcPr/>
                </a:tc>
              </a:tr>
              <a:tr h="370840">
                <a:tc>
                  <a:txBody>
                    <a:bodyPr/>
                    <a:lstStyle/>
                    <a:p>
                      <a:r>
                        <a:rPr lang="en-US" altLang="zh-CN" dirty="0" smtClean="0"/>
                        <a:t>128</a:t>
                      </a:r>
                      <a:endParaRPr lang="zh-CN" altLang="en-US" dirty="0"/>
                    </a:p>
                  </a:txBody>
                  <a:tcPr/>
                </a:tc>
                <a:tc>
                  <a:txBody>
                    <a:bodyPr/>
                    <a:lstStyle/>
                    <a:p>
                      <a:r>
                        <a:rPr lang="zh-CN" altLang="en-US" dirty="0" smtClean="0"/>
                        <a:t>非法参数</a:t>
                      </a:r>
                      <a:endParaRPr lang="zh-CN" altLang="en-US" dirty="0"/>
                    </a:p>
                  </a:txBody>
                  <a:tcPr/>
                </a:tc>
              </a:tr>
              <a:tr h="370840">
                <a:tc>
                  <a:txBody>
                    <a:bodyPr/>
                    <a:lstStyle/>
                    <a:p>
                      <a:r>
                        <a:rPr lang="en-US" altLang="zh-CN" dirty="0" smtClean="0"/>
                        <a:t>130</a:t>
                      </a:r>
                      <a:endParaRPr lang="zh-CN" altLang="en-US" dirty="0"/>
                    </a:p>
                  </a:txBody>
                  <a:tcPr/>
                </a:tc>
                <a:tc>
                  <a:txBody>
                    <a:bodyPr/>
                    <a:lstStyle/>
                    <a:p>
                      <a:r>
                        <a:rPr lang="zh-CN" altLang="en-US" dirty="0" smtClean="0"/>
                        <a:t>通过</a:t>
                      </a:r>
                      <a:r>
                        <a:rPr lang="en-US" altLang="zh-CN" dirty="0" smtClean="0"/>
                        <a:t>ctrl-c</a:t>
                      </a:r>
                      <a:r>
                        <a:rPr lang="zh-CN" altLang="en-US" dirty="0" smtClean="0"/>
                        <a:t>终止脚本执行</a:t>
                      </a:r>
                      <a:endParaRPr lang="zh-CN" altLang="en-US" dirty="0"/>
                    </a:p>
                  </a:txBody>
                  <a:tcPr/>
                </a:tc>
              </a:tr>
              <a:tr h="370840">
                <a:tc>
                  <a:txBody>
                    <a:bodyPr/>
                    <a:lstStyle/>
                    <a:p>
                      <a:r>
                        <a:rPr lang="en-US" altLang="zh-CN" dirty="0" smtClean="0"/>
                        <a:t>255</a:t>
                      </a:r>
                      <a:endParaRPr lang="zh-CN" altLang="en-US" dirty="0"/>
                    </a:p>
                  </a:txBody>
                  <a:tcPr/>
                </a:tc>
                <a:tc>
                  <a:txBody>
                    <a:bodyPr/>
                    <a:lstStyle/>
                    <a:p>
                      <a:r>
                        <a:rPr lang="zh-CN" altLang="en-US" dirty="0" smtClean="0"/>
                        <a:t>退出状态超出范围</a:t>
                      </a:r>
                      <a:endParaRPr lang="zh-CN" altLang="en-US" dirty="0"/>
                    </a:p>
                  </a:txBody>
                  <a:tcPr/>
                </a:tc>
              </a:tr>
            </a:tbl>
          </a:graphicData>
        </a:graphic>
      </p:graphicFrame>
    </p:spTree>
    <p:extLst>
      <p:ext uri="{BB962C8B-B14F-4D97-AF65-F5344CB8AC3E}">
        <p14:creationId xmlns:p14="http://schemas.microsoft.com/office/powerpoint/2010/main" val="89040279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7</a:t>
            </a:fld>
            <a:endParaRPr lang="en-US" dirty="0"/>
          </a:p>
        </p:txBody>
      </p:sp>
      <p:pic>
        <p:nvPicPr>
          <p:cNvPr id="6" name="图片 5"/>
          <p:cNvPicPr>
            <a:picLocks noChangeAspect="1"/>
          </p:cNvPicPr>
          <p:nvPr/>
        </p:nvPicPr>
        <p:blipFill>
          <a:blip r:embed="rId2"/>
          <a:stretch>
            <a:fillRect/>
          </a:stretch>
        </p:blipFill>
        <p:spPr>
          <a:xfrm>
            <a:off x="9854883" y="418845"/>
            <a:ext cx="1757440" cy="1186272"/>
          </a:xfrm>
          <a:prstGeom prst="rect">
            <a:avLst/>
          </a:prstGeom>
        </p:spPr>
      </p:pic>
      <p:sp>
        <p:nvSpPr>
          <p:cNvPr id="10" name="内容占位符 2"/>
          <p:cNvSpPr>
            <a:spLocks noGrp="1"/>
          </p:cNvSpPr>
          <p:nvPr>
            <p:ph idx="1"/>
          </p:nvPr>
        </p:nvSpPr>
        <p:spPr>
          <a:xfrm>
            <a:off x="1097280" y="1845734"/>
            <a:ext cx="10058400" cy="4023360"/>
          </a:xfrm>
        </p:spPr>
        <p:txBody>
          <a:bodyPr/>
          <a:lstStyle/>
          <a:p>
            <a:endParaRPr kumimoji="1" lang="zh-CN" altLang="en-US" dirty="0"/>
          </a:p>
          <a:p>
            <a:endParaRPr kumimoji="1" lang="zh-CN" altLang="en-US" dirty="0"/>
          </a:p>
        </p:txBody>
      </p:sp>
      <p:pic>
        <p:nvPicPr>
          <p:cNvPr id="11" name="图片 10"/>
          <p:cNvPicPr>
            <a:picLocks noChangeAspect="1"/>
          </p:cNvPicPr>
          <p:nvPr/>
        </p:nvPicPr>
        <p:blipFill>
          <a:blip r:embed="rId3"/>
          <a:stretch>
            <a:fillRect/>
          </a:stretch>
        </p:blipFill>
        <p:spPr>
          <a:xfrm>
            <a:off x="501254" y="3370440"/>
            <a:ext cx="5295900" cy="2794000"/>
          </a:xfrm>
          <a:prstGeom prst="rect">
            <a:avLst/>
          </a:prstGeom>
        </p:spPr>
      </p:pic>
      <p:pic>
        <p:nvPicPr>
          <p:cNvPr id="12" name="图片 11"/>
          <p:cNvPicPr>
            <a:picLocks noChangeAspect="1"/>
          </p:cNvPicPr>
          <p:nvPr/>
        </p:nvPicPr>
        <p:blipFill>
          <a:blip r:embed="rId4"/>
          <a:stretch>
            <a:fillRect/>
          </a:stretch>
        </p:blipFill>
        <p:spPr>
          <a:xfrm>
            <a:off x="6393180" y="1900462"/>
            <a:ext cx="5358526" cy="3377495"/>
          </a:xfrm>
          <a:prstGeom prst="rect">
            <a:avLst/>
          </a:prstGeom>
        </p:spPr>
      </p:pic>
      <p:sp>
        <p:nvSpPr>
          <p:cNvPr id="14" name="标题 1"/>
          <p:cNvSpPr>
            <a:spLocks noGrp="1"/>
          </p:cNvSpPr>
          <p:nvPr>
            <p:ph type="title"/>
          </p:nvPr>
        </p:nvSpPr>
        <p:spPr>
          <a:xfrm>
            <a:off x="1097280" y="286603"/>
            <a:ext cx="10058400" cy="1450757"/>
          </a:xfrm>
        </p:spPr>
        <p:txBody>
          <a:bodyPr/>
          <a:lstStyle/>
          <a:p>
            <a:r>
              <a:rPr kumimoji="1" lang="en-US" altLang="zh-CN" b="1" dirty="0" smtClean="0"/>
              <a:t>Http</a:t>
            </a:r>
            <a:r>
              <a:rPr kumimoji="1" lang="zh-CN" altLang="en-US" b="1" dirty="0" smtClean="0"/>
              <a:t>通信基础</a:t>
            </a:r>
            <a:r>
              <a:rPr kumimoji="1" lang="en-US" altLang="zh-CN" b="1" dirty="0" smtClean="0"/>
              <a:t>—</a:t>
            </a:r>
            <a:r>
              <a:rPr kumimoji="1" lang="zh-CN" altLang="en-US" b="1" dirty="0" smtClean="0"/>
              <a:t>网络互联的本质</a:t>
            </a:r>
            <a:endParaRPr kumimoji="1" lang="zh-CN" altLang="en-US" b="1" dirty="0"/>
          </a:p>
        </p:txBody>
      </p:sp>
    </p:spTree>
    <p:extLst>
      <p:ext uri="{BB962C8B-B14F-4D97-AF65-F5344CB8AC3E}">
        <p14:creationId xmlns:p14="http://schemas.microsoft.com/office/powerpoint/2010/main" val="545679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linds(horizontal)">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70</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8" name="标题 1"/>
          <p:cNvSpPr>
            <a:spLocks noGrp="1"/>
          </p:cNvSpPr>
          <p:nvPr>
            <p:ph type="title"/>
          </p:nvPr>
        </p:nvSpPr>
        <p:spPr>
          <a:xfrm>
            <a:off x="1097280" y="286603"/>
            <a:ext cx="10058400" cy="1450757"/>
          </a:xfrm>
        </p:spPr>
        <p:txBody>
          <a:bodyPr/>
          <a:lstStyle/>
          <a:p>
            <a:r>
              <a:rPr lang="en-US" altLang="zh-CN" b="1" dirty="0" smtClean="0"/>
              <a:t>Python </a:t>
            </a:r>
            <a:r>
              <a:rPr lang="zh-CN" altLang="en-US" b="1" dirty="0" smtClean="0"/>
              <a:t>标准库</a:t>
            </a:r>
            <a:r>
              <a:rPr lang="en-US" altLang="zh-CN" b="1" dirty="0" smtClean="0"/>
              <a:t>—</a:t>
            </a:r>
            <a:r>
              <a:rPr lang="en-US" altLang="zh-CN" b="1" dirty="0" err="1" smtClean="0"/>
              <a:t>subprocess</a:t>
            </a:r>
            <a:endParaRPr lang="zh-CN" altLang="en-US" b="1" dirty="0"/>
          </a:p>
        </p:txBody>
      </p:sp>
      <p:sp>
        <p:nvSpPr>
          <p:cNvPr id="10" name="文本框 9"/>
          <p:cNvSpPr txBox="1"/>
          <p:nvPr/>
        </p:nvSpPr>
        <p:spPr>
          <a:xfrm>
            <a:off x="1180030" y="1894901"/>
            <a:ext cx="9767717" cy="646331"/>
          </a:xfrm>
          <a:prstGeom prst="rect">
            <a:avLst/>
          </a:prstGeom>
          <a:noFill/>
        </p:spPr>
        <p:txBody>
          <a:bodyPr wrap="square" rtlCol="0">
            <a:spAutoFit/>
          </a:bodyPr>
          <a:lstStyle/>
          <a:p>
            <a:endParaRPr lang="en-US" altLang="zh-CN" dirty="0"/>
          </a:p>
          <a:p>
            <a:pPr marL="342900" indent="-342900">
              <a:buAutoNum type="arabicPeriod"/>
            </a:pPr>
            <a:endParaRPr lang="zh-CN" altLang="en-US" dirty="0"/>
          </a:p>
        </p:txBody>
      </p:sp>
      <p:sp>
        <p:nvSpPr>
          <p:cNvPr id="12" name="文本框 11"/>
          <p:cNvSpPr txBox="1"/>
          <p:nvPr/>
        </p:nvSpPr>
        <p:spPr>
          <a:xfrm>
            <a:off x="1233889" y="1894901"/>
            <a:ext cx="9892898" cy="694063"/>
          </a:xfrm>
          <a:prstGeom prst="rect">
            <a:avLst/>
          </a:prstGeom>
          <a:noFill/>
        </p:spPr>
        <p:txBody>
          <a:bodyPr wrap="square" rtlCol="0">
            <a:spAutoFit/>
          </a:bodyPr>
          <a:lstStyle/>
          <a:p>
            <a:endParaRPr lang="zh-CN" altLang="en-US" dirty="0"/>
          </a:p>
        </p:txBody>
      </p:sp>
      <p:sp>
        <p:nvSpPr>
          <p:cNvPr id="13" name="文本框 12"/>
          <p:cNvSpPr txBox="1"/>
          <p:nvPr/>
        </p:nvSpPr>
        <p:spPr>
          <a:xfrm>
            <a:off x="1097280" y="1873320"/>
            <a:ext cx="7411709" cy="3877985"/>
          </a:xfrm>
          <a:prstGeom prst="rect">
            <a:avLst/>
          </a:prstGeom>
          <a:noFill/>
        </p:spPr>
        <p:txBody>
          <a:bodyPr wrap="square" rtlCol="0">
            <a:spAutoFit/>
          </a:bodyPr>
          <a:lstStyle/>
          <a:p>
            <a:r>
              <a:rPr lang="en-US" altLang="zh-CN" sz="2400" dirty="0" err="1" smtClean="0"/>
              <a:t>subprocess.Popen</a:t>
            </a:r>
            <a:r>
              <a:rPr lang="en-US" altLang="zh-CN" sz="2400" dirty="0" smtClean="0"/>
              <a:t>()      </a:t>
            </a:r>
            <a:r>
              <a:rPr lang="zh-CN" altLang="en-US" sz="2400" dirty="0" smtClean="0"/>
              <a:t>运行</a:t>
            </a:r>
            <a:r>
              <a:rPr lang="en-US" altLang="zh-CN" sz="2400" dirty="0" smtClean="0"/>
              <a:t>shell</a:t>
            </a:r>
            <a:r>
              <a:rPr lang="zh-CN" altLang="en-US" sz="2400" dirty="0" smtClean="0"/>
              <a:t>命令，并可以捕获命令的输出</a:t>
            </a:r>
            <a:r>
              <a:rPr lang="zh-CN" altLang="en-US" sz="2400" dirty="0" smtClean="0"/>
              <a:t>结果</a:t>
            </a:r>
            <a:endParaRPr lang="en-US" altLang="zh-CN" sz="2400" dirty="0" smtClean="0"/>
          </a:p>
          <a:p>
            <a:r>
              <a:rPr lang="zh-CN" altLang="en-US" sz="2400" dirty="0" smtClean="0"/>
              <a:t>举例：</a:t>
            </a:r>
            <a:endParaRPr lang="en-US" altLang="zh-CN" sz="2400" dirty="0" smtClean="0"/>
          </a:p>
          <a:p>
            <a:pPr marL="342900" indent="-342900">
              <a:buAutoNum type="arabicPeriod"/>
            </a:pPr>
            <a:r>
              <a:rPr lang="zh-CN" altLang="en-US" sz="2400" dirty="0" smtClean="0"/>
              <a:t>磁盘使用情况汇总，并捕获结果</a:t>
            </a:r>
            <a:endParaRPr lang="en-US" altLang="zh-CN" sz="2400" dirty="0" smtClean="0"/>
          </a:p>
          <a:p>
            <a:r>
              <a:rPr lang="en-US" altLang="zh-CN" sz="2400" dirty="0" smtClean="0"/>
              <a:t>result = </a:t>
            </a:r>
            <a:r>
              <a:rPr lang="en-US" altLang="zh-CN" sz="2400" dirty="0" err="1" smtClean="0"/>
              <a:t>subprocess.Popen</a:t>
            </a:r>
            <a:r>
              <a:rPr lang="en-US" altLang="zh-CN" sz="2400" dirty="0" smtClean="0"/>
              <a:t>(‘du -</a:t>
            </a:r>
            <a:r>
              <a:rPr lang="en-US" altLang="zh-CN" sz="2400" dirty="0" err="1" smtClean="0"/>
              <a:t>h’,shell</a:t>
            </a:r>
            <a:r>
              <a:rPr lang="en-US" altLang="zh-CN" sz="2400" dirty="0" smtClean="0"/>
              <a:t> = True)</a:t>
            </a:r>
          </a:p>
          <a:p>
            <a:endParaRPr lang="en-US" altLang="zh-CN" sz="2400" dirty="0"/>
          </a:p>
          <a:p>
            <a:r>
              <a:rPr lang="zh-CN" altLang="en-US" sz="2400" dirty="0" smtClean="0"/>
              <a:t>读取标准输出        </a:t>
            </a:r>
            <a:r>
              <a:rPr lang="en-US" altLang="zh-CN" sz="2400" dirty="0" err="1" smtClean="0"/>
              <a:t>result.stdout.read</a:t>
            </a:r>
            <a:r>
              <a:rPr lang="en-US" altLang="zh-CN" sz="2400" dirty="0" smtClean="0"/>
              <a:t>()</a:t>
            </a:r>
          </a:p>
          <a:p>
            <a:r>
              <a:rPr lang="zh-CN" altLang="en-US" sz="2400" dirty="0" smtClean="0"/>
              <a:t>读取错误输出        </a:t>
            </a:r>
            <a:r>
              <a:rPr lang="en-US" altLang="zh-CN" sz="2400" dirty="0"/>
              <a:t>result. </a:t>
            </a:r>
            <a:r>
              <a:rPr lang="en-US" altLang="zh-CN" sz="2400" dirty="0" err="1" smtClean="0"/>
              <a:t>stderr.read</a:t>
            </a:r>
            <a:r>
              <a:rPr lang="en-US" altLang="zh-CN" sz="2400" dirty="0" smtClean="0"/>
              <a:t>()</a:t>
            </a:r>
          </a:p>
          <a:p>
            <a:endParaRPr lang="en-US" altLang="zh-CN" dirty="0" smtClean="0"/>
          </a:p>
          <a:p>
            <a:endParaRPr lang="en-US" altLang="zh-CN" dirty="0"/>
          </a:p>
          <a:p>
            <a:pPr marL="342900" indent="-342900">
              <a:buAutoNum type="arabicPeriod"/>
            </a:pPr>
            <a:endParaRPr lang="zh-CN" altLang="en-US" dirty="0"/>
          </a:p>
        </p:txBody>
      </p:sp>
      <p:sp>
        <p:nvSpPr>
          <p:cNvPr id="14" name="文本框 13"/>
          <p:cNvSpPr txBox="1"/>
          <p:nvPr/>
        </p:nvSpPr>
        <p:spPr>
          <a:xfrm>
            <a:off x="1180030" y="5182215"/>
            <a:ext cx="9978594" cy="1015663"/>
          </a:xfrm>
          <a:prstGeom prst="rect">
            <a:avLst/>
          </a:prstGeom>
          <a:solidFill>
            <a:srgbClr val="00B0F0"/>
          </a:solidFill>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zh-CN" altLang="en-US" sz="2000" dirty="0" smtClean="0"/>
              <a:t>正确的使用方法为：</a:t>
            </a:r>
            <a:endParaRPr lang="en-US" altLang="zh-CN" sz="2000" dirty="0" smtClean="0"/>
          </a:p>
          <a:p>
            <a:r>
              <a:rPr lang="en-US" altLang="zh-CN" sz="2000" dirty="0" err="1"/>
              <a:t>subprocess.Popen</a:t>
            </a:r>
            <a:r>
              <a:rPr lang="en-US" altLang="zh-CN" sz="2000" dirty="0" smtClean="0"/>
              <a:t>(‘du -</a:t>
            </a:r>
            <a:r>
              <a:rPr lang="en-US" altLang="zh-CN" sz="2000" dirty="0" err="1" smtClean="0"/>
              <a:t>h',</a:t>
            </a:r>
            <a:r>
              <a:rPr lang="en-US" altLang="zh-CN" sz="2000" dirty="0" err="1"/>
              <a:t>shell</a:t>
            </a:r>
            <a:r>
              <a:rPr lang="en-US" altLang="zh-CN" sz="2000" dirty="0"/>
              <a:t> = </a:t>
            </a:r>
            <a:r>
              <a:rPr lang="en-US" altLang="zh-CN" sz="2000" dirty="0" err="1"/>
              <a:t>True,stdout</a:t>
            </a:r>
            <a:r>
              <a:rPr lang="en-US" altLang="zh-CN" sz="2000" dirty="0"/>
              <a:t>=</a:t>
            </a:r>
            <a:r>
              <a:rPr lang="en-US" altLang="zh-CN" sz="2000" dirty="0" err="1"/>
              <a:t>subprocess.PIPE,stderr</a:t>
            </a:r>
            <a:r>
              <a:rPr lang="en-US" altLang="zh-CN" sz="2000" dirty="0"/>
              <a:t>=</a:t>
            </a:r>
            <a:r>
              <a:rPr lang="en-US" altLang="zh-CN" sz="2000" dirty="0" err="1"/>
              <a:t>subprocess.PIPE</a:t>
            </a:r>
            <a:r>
              <a:rPr lang="en-US" altLang="zh-CN" sz="2000" dirty="0" smtClean="0"/>
              <a:t>)</a:t>
            </a:r>
          </a:p>
          <a:p>
            <a:endParaRPr lang="zh-CN" altLang="en-US" sz="2000" dirty="0"/>
          </a:p>
        </p:txBody>
      </p:sp>
    </p:spTree>
    <p:extLst>
      <p:ext uri="{BB962C8B-B14F-4D97-AF65-F5344CB8AC3E}">
        <p14:creationId xmlns:p14="http://schemas.microsoft.com/office/powerpoint/2010/main" val="1400034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1000" fill="hold"/>
                                        <p:tgtEl>
                                          <p:spTgt spid="14"/>
                                        </p:tgtEl>
                                        <p:attrNameLst>
                                          <p:attrName>ppt_w</p:attrName>
                                        </p:attrNameLst>
                                      </p:cBhvr>
                                      <p:tavLst>
                                        <p:tav tm="0">
                                          <p:val>
                                            <p:fltVal val="0"/>
                                          </p:val>
                                        </p:tav>
                                        <p:tav tm="100000">
                                          <p:val>
                                            <p:strVal val="#ppt_w"/>
                                          </p:val>
                                        </p:tav>
                                      </p:tavLst>
                                    </p:anim>
                                    <p:anim calcmode="lin" valueType="num">
                                      <p:cBhvr>
                                        <p:cTn id="8" dur="1000" fill="hold"/>
                                        <p:tgtEl>
                                          <p:spTgt spid="14"/>
                                        </p:tgtEl>
                                        <p:attrNameLst>
                                          <p:attrName>ppt_h</p:attrName>
                                        </p:attrNameLst>
                                      </p:cBhvr>
                                      <p:tavLst>
                                        <p:tav tm="0">
                                          <p:val>
                                            <p:fltVal val="0"/>
                                          </p:val>
                                        </p:tav>
                                        <p:tav tm="100000">
                                          <p:val>
                                            <p:strVal val="#ppt_h"/>
                                          </p:val>
                                        </p:tav>
                                      </p:tavLst>
                                    </p:anim>
                                    <p:anim calcmode="lin" valueType="num">
                                      <p:cBhvr>
                                        <p:cTn id="9" dur="1000" fill="hold"/>
                                        <p:tgtEl>
                                          <p:spTgt spid="14"/>
                                        </p:tgtEl>
                                        <p:attrNameLst>
                                          <p:attrName>style.rotation</p:attrName>
                                        </p:attrNameLst>
                                      </p:cBhvr>
                                      <p:tavLst>
                                        <p:tav tm="0">
                                          <p:val>
                                            <p:fltVal val="90"/>
                                          </p:val>
                                        </p:tav>
                                        <p:tav tm="100000">
                                          <p:val>
                                            <p:fltVal val="0"/>
                                          </p:val>
                                        </p:tav>
                                      </p:tavLst>
                                    </p:anim>
                                    <p:animEffect transition="in" filter="fade">
                                      <p:cBhvr>
                                        <p:cTn id="10"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71</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8" name="标题 1"/>
          <p:cNvSpPr>
            <a:spLocks noGrp="1"/>
          </p:cNvSpPr>
          <p:nvPr>
            <p:ph type="title"/>
          </p:nvPr>
        </p:nvSpPr>
        <p:spPr>
          <a:xfrm>
            <a:off x="1097280" y="286603"/>
            <a:ext cx="10058400" cy="1450757"/>
          </a:xfrm>
        </p:spPr>
        <p:txBody>
          <a:bodyPr/>
          <a:lstStyle/>
          <a:p>
            <a:r>
              <a:rPr lang="en-US" altLang="zh-CN" b="1" dirty="0" smtClean="0"/>
              <a:t>Python </a:t>
            </a:r>
            <a:r>
              <a:rPr lang="zh-CN" altLang="en-US" b="1" dirty="0" smtClean="0"/>
              <a:t>标准库</a:t>
            </a:r>
            <a:r>
              <a:rPr lang="en-US" altLang="zh-CN" b="1" dirty="0" smtClean="0"/>
              <a:t>—platform</a:t>
            </a:r>
            <a:endParaRPr lang="zh-CN" altLang="en-US" b="1" dirty="0"/>
          </a:p>
        </p:txBody>
      </p:sp>
      <p:sp>
        <p:nvSpPr>
          <p:cNvPr id="10" name="文本框 9"/>
          <p:cNvSpPr txBox="1"/>
          <p:nvPr/>
        </p:nvSpPr>
        <p:spPr>
          <a:xfrm>
            <a:off x="1180030" y="1894901"/>
            <a:ext cx="9767717" cy="646331"/>
          </a:xfrm>
          <a:prstGeom prst="rect">
            <a:avLst/>
          </a:prstGeom>
          <a:noFill/>
        </p:spPr>
        <p:txBody>
          <a:bodyPr wrap="square" rtlCol="0">
            <a:spAutoFit/>
          </a:bodyPr>
          <a:lstStyle/>
          <a:p>
            <a:endParaRPr lang="en-US" altLang="zh-CN" dirty="0"/>
          </a:p>
          <a:p>
            <a:pPr marL="342900" indent="-342900">
              <a:buAutoNum type="arabicPeriod"/>
            </a:pPr>
            <a:endParaRPr lang="zh-CN" altLang="en-US" dirty="0"/>
          </a:p>
        </p:txBody>
      </p:sp>
      <p:sp>
        <p:nvSpPr>
          <p:cNvPr id="12" name="文本框 11"/>
          <p:cNvSpPr txBox="1"/>
          <p:nvPr/>
        </p:nvSpPr>
        <p:spPr>
          <a:xfrm>
            <a:off x="1233889" y="1894901"/>
            <a:ext cx="9892898" cy="694063"/>
          </a:xfrm>
          <a:prstGeom prst="rect">
            <a:avLst/>
          </a:prstGeom>
          <a:noFill/>
        </p:spPr>
        <p:txBody>
          <a:bodyPr wrap="square" rtlCol="0">
            <a:spAutoFit/>
          </a:bodyPr>
          <a:lstStyle/>
          <a:p>
            <a:endParaRPr lang="zh-CN" altLang="en-US" dirty="0"/>
          </a:p>
        </p:txBody>
      </p:sp>
      <p:sp>
        <p:nvSpPr>
          <p:cNvPr id="11" name="文本框 10"/>
          <p:cNvSpPr txBox="1"/>
          <p:nvPr/>
        </p:nvSpPr>
        <p:spPr>
          <a:xfrm>
            <a:off x="1097280" y="2007841"/>
            <a:ext cx="7411709" cy="3323987"/>
          </a:xfrm>
          <a:prstGeom prst="rect">
            <a:avLst/>
          </a:prstGeom>
          <a:noFill/>
        </p:spPr>
        <p:txBody>
          <a:bodyPr wrap="square" rtlCol="0">
            <a:spAutoFit/>
          </a:bodyPr>
          <a:lstStyle/>
          <a:p>
            <a:r>
              <a:rPr lang="en-US" altLang="zh-CN" sz="2400" dirty="0" smtClean="0"/>
              <a:t>platform</a:t>
            </a:r>
            <a:r>
              <a:rPr lang="zh-CN" altLang="en-US" sz="2400" dirty="0" smtClean="0"/>
              <a:t>模块主要是查看当前系统平台的信息</a:t>
            </a:r>
            <a:endParaRPr lang="en-US" altLang="zh-CN" sz="2400" dirty="0" smtClean="0"/>
          </a:p>
          <a:p>
            <a:endParaRPr lang="en-US" altLang="zh-CN" sz="2400" dirty="0"/>
          </a:p>
          <a:p>
            <a:r>
              <a:rPr lang="en-US" altLang="zh-CN" sz="2400" dirty="0" err="1" smtClean="0"/>
              <a:t>platform.system</a:t>
            </a:r>
            <a:r>
              <a:rPr lang="en-US" altLang="zh-CN" sz="2400" dirty="0" smtClean="0"/>
              <a:t>()              </a:t>
            </a:r>
            <a:r>
              <a:rPr lang="zh-CN" altLang="en-US" sz="2400" dirty="0" smtClean="0"/>
              <a:t>获取操作系统</a:t>
            </a:r>
            <a:endParaRPr lang="en-US" altLang="zh-CN" sz="2400" dirty="0" smtClean="0"/>
          </a:p>
          <a:p>
            <a:endParaRPr lang="en-US" altLang="zh-CN" sz="2400" dirty="0"/>
          </a:p>
          <a:p>
            <a:r>
              <a:rPr lang="en-US" altLang="zh-CN" sz="2400" dirty="0" err="1" smtClean="0"/>
              <a:t>platform.release</a:t>
            </a:r>
            <a:r>
              <a:rPr lang="en-US" altLang="zh-CN" sz="2400" dirty="0" smtClean="0"/>
              <a:t>()              </a:t>
            </a:r>
            <a:r>
              <a:rPr lang="zh-CN" altLang="en-US" sz="2400" dirty="0"/>
              <a:t>获取</a:t>
            </a:r>
            <a:r>
              <a:rPr lang="zh-CN" altLang="en-US" sz="2400" dirty="0" smtClean="0"/>
              <a:t>操作系统版本号</a:t>
            </a:r>
            <a:endParaRPr lang="en-US" altLang="zh-CN" sz="2400" dirty="0" smtClean="0"/>
          </a:p>
          <a:p>
            <a:endParaRPr lang="en-US" altLang="zh-CN" dirty="0"/>
          </a:p>
          <a:p>
            <a:endParaRPr lang="en-US" altLang="zh-CN" dirty="0" smtClean="0"/>
          </a:p>
          <a:p>
            <a:endParaRPr lang="en-US" altLang="zh-CN" dirty="0" smtClean="0"/>
          </a:p>
          <a:p>
            <a:endParaRPr lang="en-US" altLang="zh-CN" dirty="0"/>
          </a:p>
          <a:p>
            <a:pPr marL="342900" indent="-342900">
              <a:buAutoNum type="arabicPeriod"/>
            </a:pPr>
            <a:endParaRPr lang="zh-CN" altLang="en-US" dirty="0"/>
          </a:p>
        </p:txBody>
      </p:sp>
      <p:sp>
        <p:nvSpPr>
          <p:cNvPr id="15" name="文本框 14"/>
          <p:cNvSpPr txBox="1"/>
          <p:nvPr/>
        </p:nvSpPr>
        <p:spPr>
          <a:xfrm>
            <a:off x="651353" y="4962496"/>
            <a:ext cx="11336055" cy="46166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square" rtlCol="0">
            <a:spAutoFit/>
          </a:bodyPr>
          <a:lstStyle/>
          <a:p>
            <a:r>
              <a:rPr lang="zh-CN" altLang="en-US" sz="2400" dirty="0" smtClean="0"/>
              <a:t>当</a:t>
            </a:r>
            <a:r>
              <a:rPr lang="en-US" altLang="zh-CN" sz="2400" dirty="0" smtClean="0"/>
              <a:t>platform</a:t>
            </a:r>
            <a:r>
              <a:rPr lang="zh-CN" altLang="en-US" sz="2400" dirty="0" smtClean="0"/>
              <a:t>和</a:t>
            </a:r>
            <a:r>
              <a:rPr lang="en-US" altLang="zh-CN" sz="2400" dirty="0" err="1" smtClean="0"/>
              <a:t>subprocess</a:t>
            </a:r>
            <a:r>
              <a:rPr lang="zh-CN" altLang="en-US" sz="2400" dirty="0" smtClean="0"/>
              <a:t>模块两者共同使用，可以编写一个具有跨平台的程序或脚本</a:t>
            </a:r>
            <a:endParaRPr lang="zh-CN" altLang="en-US" sz="2400" dirty="0"/>
          </a:p>
        </p:txBody>
      </p:sp>
    </p:spTree>
    <p:extLst>
      <p:ext uri="{BB962C8B-B14F-4D97-AF65-F5344CB8AC3E}">
        <p14:creationId xmlns:p14="http://schemas.microsoft.com/office/powerpoint/2010/main" val="1855004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72</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8" name="标题 1"/>
          <p:cNvSpPr>
            <a:spLocks noGrp="1"/>
          </p:cNvSpPr>
          <p:nvPr>
            <p:ph type="title"/>
          </p:nvPr>
        </p:nvSpPr>
        <p:spPr>
          <a:xfrm>
            <a:off x="1097280" y="286603"/>
            <a:ext cx="10058400" cy="1450757"/>
          </a:xfrm>
        </p:spPr>
        <p:txBody>
          <a:bodyPr/>
          <a:lstStyle/>
          <a:p>
            <a:r>
              <a:rPr lang="en-US" altLang="zh-CN" b="1" dirty="0" smtClean="0"/>
              <a:t>Python </a:t>
            </a:r>
            <a:r>
              <a:rPr lang="zh-CN" altLang="en-US" b="1" dirty="0" smtClean="0"/>
              <a:t>标准库</a:t>
            </a:r>
            <a:r>
              <a:rPr lang="en-US" altLang="zh-CN" b="1" dirty="0" smtClean="0"/>
              <a:t>—sys</a:t>
            </a:r>
            <a:endParaRPr lang="zh-CN" altLang="en-US" b="1" dirty="0"/>
          </a:p>
        </p:txBody>
      </p:sp>
      <p:sp>
        <p:nvSpPr>
          <p:cNvPr id="10" name="文本框 9"/>
          <p:cNvSpPr txBox="1"/>
          <p:nvPr/>
        </p:nvSpPr>
        <p:spPr>
          <a:xfrm>
            <a:off x="1180030" y="1894901"/>
            <a:ext cx="9767717" cy="646331"/>
          </a:xfrm>
          <a:prstGeom prst="rect">
            <a:avLst/>
          </a:prstGeom>
          <a:noFill/>
        </p:spPr>
        <p:txBody>
          <a:bodyPr wrap="square" rtlCol="0">
            <a:spAutoFit/>
          </a:bodyPr>
          <a:lstStyle/>
          <a:p>
            <a:endParaRPr lang="en-US" altLang="zh-CN" dirty="0"/>
          </a:p>
          <a:p>
            <a:pPr marL="342900" indent="-342900">
              <a:buAutoNum type="arabicPeriod"/>
            </a:pPr>
            <a:endParaRPr lang="zh-CN" altLang="en-US" dirty="0"/>
          </a:p>
        </p:txBody>
      </p:sp>
      <p:sp>
        <p:nvSpPr>
          <p:cNvPr id="12" name="文本框 11"/>
          <p:cNvSpPr txBox="1"/>
          <p:nvPr/>
        </p:nvSpPr>
        <p:spPr>
          <a:xfrm>
            <a:off x="1233889" y="1894901"/>
            <a:ext cx="9892898" cy="694063"/>
          </a:xfrm>
          <a:prstGeom prst="rect">
            <a:avLst/>
          </a:prstGeom>
          <a:noFill/>
        </p:spPr>
        <p:txBody>
          <a:bodyPr wrap="square" rtlCol="0">
            <a:spAutoFit/>
          </a:bodyPr>
          <a:lstStyle/>
          <a:p>
            <a:endParaRPr lang="zh-CN" altLang="en-US" dirty="0"/>
          </a:p>
        </p:txBody>
      </p:sp>
    </p:spTree>
    <p:extLst>
      <p:ext uri="{BB962C8B-B14F-4D97-AF65-F5344CB8AC3E}">
        <p14:creationId xmlns:p14="http://schemas.microsoft.com/office/powerpoint/2010/main" val="978260124"/>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73</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7" name="标题 1"/>
          <p:cNvSpPr txBox="1">
            <a:spLocks/>
          </p:cNvSpPr>
          <p:nvPr/>
        </p:nvSpPr>
        <p:spPr>
          <a:xfrm>
            <a:off x="890257" y="154360"/>
            <a:ext cx="10058400" cy="1450757"/>
          </a:xfrm>
          <a:prstGeom prst="rect">
            <a:avLst/>
          </a:prstGeom>
        </p:spPr>
        <p:txBody>
          <a:bodyPr vert="horz" lIns="91440" tIns="45720" rIns="91440" bIns="45720" rtlCol="0" anchor="b">
            <a:normAutofit/>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altLang="zh-CN" b="1" dirty="0" smtClean="0"/>
              <a:t>Python </a:t>
            </a:r>
            <a:r>
              <a:rPr lang="zh-CN" altLang="en-US" b="1" dirty="0" smtClean="0"/>
              <a:t>标准库</a:t>
            </a:r>
            <a:endParaRPr lang="zh-CN" altLang="en-US" b="1" dirty="0"/>
          </a:p>
        </p:txBody>
      </p:sp>
      <p:sp>
        <p:nvSpPr>
          <p:cNvPr id="10" name="内容占位符 2"/>
          <p:cNvSpPr>
            <a:spLocks noGrp="1"/>
          </p:cNvSpPr>
          <p:nvPr>
            <p:ph idx="1"/>
          </p:nvPr>
        </p:nvSpPr>
        <p:spPr>
          <a:xfrm>
            <a:off x="1169449" y="1944886"/>
            <a:ext cx="6713240" cy="4280550"/>
          </a:xfrm>
        </p:spPr>
        <p:txBody>
          <a:bodyPr>
            <a:normAutofit/>
          </a:bodyPr>
          <a:lstStyle/>
          <a:p>
            <a:pPr marL="0" indent="0">
              <a:buNone/>
            </a:pPr>
            <a:r>
              <a:rPr lang="zh-CN" altLang="en-US" sz="2800" dirty="0" smtClean="0"/>
              <a:t>数据</a:t>
            </a:r>
            <a:r>
              <a:rPr lang="zh-CN" altLang="en-US" sz="2800" dirty="0" smtClean="0"/>
              <a:t>比较</a:t>
            </a:r>
            <a:r>
              <a:rPr lang="en-US" altLang="zh-CN" sz="2800" dirty="0" smtClean="0"/>
              <a:t>:        </a:t>
            </a:r>
            <a:r>
              <a:rPr lang="en-US" altLang="zh-CN" sz="2800" dirty="0" err="1" smtClean="0"/>
              <a:t>filecmp</a:t>
            </a:r>
            <a:r>
              <a:rPr lang="zh-CN" altLang="en-US" sz="2800" dirty="0" smtClean="0"/>
              <a:t>模块</a:t>
            </a:r>
            <a:endParaRPr lang="en-US" altLang="zh-CN" sz="2800" dirty="0" smtClean="0"/>
          </a:p>
          <a:p>
            <a:pPr marL="0" indent="0">
              <a:buNone/>
            </a:pPr>
            <a:r>
              <a:rPr lang="en-US" altLang="zh-CN" sz="2800" dirty="0" smtClean="0"/>
              <a:t>md5</a:t>
            </a:r>
            <a:r>
              <a:rPr lang="zh-CN" altLang="en-US" sz="2800" dirty="0" smtClean="0"/>
              <a:t>校验</a:t>
            </a:r>
            <a:r>
              <a:rPr lang="en-US" altLang="zh-CN" sz="2800" dirty="0" smtClean="0"/>
              <a:t>:         </a:t>
            </a:r>
            <a:r>
              <a:rPr lang="en-US" altLang="zh-CN" sz="2800" dirty="0" err="1" smtClean="0"/>
              <a:t>hashlib</a:t>
            </a:r>
            <a:endParaRPr lang="en-US" altLang="zh-CN" sz="2800" dirty="0" smtClean="0"/>
          </a:p>
          <a:p>
            <a:pPr marL="0" indent="0">
              <a:buNone/>
            </a:pPr>
            <a:r>
              <a:rPr lang="zh-CN" altLang="en-US" sz="2800" dirty="0" smtClean="0"/>
              <a:t>模式</a:t>
            </a:r>
            <a:r>
              <a:rPr lang="zh-CN" altLang="en-US" sz="2800" dirty="0" smtClean="0"/>
              <a:t>匹配</a:t>
            </a:r>
            <a:r>
              <a:rPr lang="en-US" altLang="zh-CN" sz="2800" dirty="0" smtClean="0"/>
              <a:t>:        </a:t>
            </a:r>
            <a:r>
              <a:rPr lang="en-US" altLang="zh-CN" sz="2800" dirty="0" smtClean="0"/>
              <a:t>glob</a:t>
            </a:r>
            <a:endParaRPr lang="en-US" altLang="zh-CN" sz="2800" dirty="0" smtClean="0"/>
          </a:p>
          <a:p>
            <a:pPr marL="0" indent="0">
              <a:buNone/>
            </a:pPr>
            <a:r>
              <a:rPr lang="zh-CN" altLang="en-US" sz="2800" dirty="0" smtClean="0"/>
              <a:t>处理</a:t>
            </a:r>
            <a:r>
              <a:rPr lang="en-US" altLang="zh-CN" sz="2800" dirty="0" smtClean="0"/>
              <a:t>tar</a:t>
            </a:r>
            <a:r>
              <a:rPr lang="zh-CN" altLang="en-US" sz="2800" dirty="0" smtClean="0"/>
              <a:t>压缩</a:t>
            </a:r>
            <a:r>
              <a:rPr lang="zh-CN" altLang="en-US" sz="2800" dirty="0" smtClean="0"/>
              <a:t>文件</a:t>
            </a:r>
            <a:r>
              <a:rPr lang="en-US" altLang="zh-CN" sz="2800" dirty="0" smtClean="0"/>
              <a:t>:     </a:t>
            </a:r>
            <a:r>
              <a:rPr lang="en-US" altLang="zh-CN" sz="2800" dirty="0" err="1" smtClean="0"/>
              <a:t>tarfile</a:t>
            </a:r>
            <a:endParaRPr lang="en-US" altLang="zh-CN" sz="2800" dirty="0" smtClean="0"/>
          </a:p>
          <a:p>
            <a:pPr marL="0" indent="0">
              <a:buNone/>
            </a:pPr>
            <a:r>
              <a:rPr lang="zh-CN" altLang="en-US" sz="2800" dirty="0" smtClean="0"/>
              <a:t>处理</a:t>
            </a:r>
            <a:r>
              <a:rPr lang="en-US" altLang="zh-CN" sz="2800" dirty="0" smtClean="0"/>
              <a:t>csv</a:t>
            </a:r>
            <a:r>
              <a:rPr lang="zh-CN" altLang="en-US" sz="2800" dirty="0" smtClean="0"/>
              <a:t>文件</a:t>
            </a:r>
            <a:r>
              <a:rPr lang="en-US" altLang="zh-CN" sz="2800" dirty="0" smtClean="0"/>
              <a:t>:          </a:t>
            </a:r>
            <a:r>
              <a:rPr lang="en-US" altLang="zh-CN" sz="2800" dirty="0" smtClean="0"/>
              <a:t>csv</a:t>
            </a:r>
          </a:p>
          <a:p>
            <a:pPr marL="0" indent="0">
              <a:buNone/>
            </a:pPr>
            <a:endParaRPr lang="en-US" altLang="zh-CN" dirty="0" smtClean="0"/>
          </a:p>
        </p:txBody>
      </p:sp>
      <p:sp>
        <p:nvSpPr>
          <p:cNvPr id="11" name="椭圆 10"/>
          <p:cNvSpPr/>
          <p:nvPr/>
        </p:nvSpPr>
        <p:spPr>
          <a:xfrm>
            <a:off x="6828917" y="3622587"/>
            <a:ext cx="3360144" cy="13881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等等等等。。。。。。</a:t>
            </a:r>
            <a:endParaRPr lang="zh-CN" altLang="en-US" dirty="0"/>
          </a:p>
        </p:txBody>
      </p:sp>
    </p:spTree>
    <p:extLst>
      <p:ext uri="{BB962C8B-B14F-4D97-AF65-F5344CB8AC3E}">
        <p14:creationId xmlns:p14="http://schemas.microsoft.com/office/powerpoint/2010/main" val="2010253767"/>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74</a:t>
            </a:fld>
            <a:endParaRPr lang="en-US"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2" name="内容占位符 1"/>
          <p:cNvSpPr>
            <a:spLocks noGrp="1"/>
          </p:cNvSpPr>
          <p:nvPr>
            <p:ph idx="1"/>
          </p:nvPr>
        </p:nvSpPr>
        <p:spPr>
          <a:xfrm>
            <a:off x="1625795" y="2948025"/>
            <a:ext cx="8943583" cy="1198090"/>
          </a:xfrm>
        </p:spPr>
        <p:txBody>
          <a:bodyPr>
            <a:normAutofit/>
          </a:bodyPr>
          <a:lstStyle/>
          <a:p>
            <a:r>
              <a:rPr lang="zh-CN" altLang="en-US" sz="3200" b="1" dirty="0" smtClean="0">
                <a:solidFill>
                  <a:srgbClr val="FFC000"/>
                </a:solidFill>
              </a:rPr>
              <a:t>如何高效、快速实现</a:t>
            </a:r>
          </a:p>
          <a:p>
            <a:r>
              <a:rPr lang="zh-CN" altLang="en-US" sz="3200" b="1" dirty="0"/>
              <a:t> </a:t>
            </a:r>
            <a:r>
              <a:rPr lang="zh-CN" altLang="en-US" sz="3200" b="1" dirty="0" smtClean="0"/>
              <a:t>                                  </a:t>
            </a:r>
            <a:r>
              <a:rPr lang="zh-CN" altLang="en-US" sz="3200" b="1" dirty="0" smtClean="0">
                <a:solidFill>
                  <a:srgbClr val="0070C0"/>
                </a:solidFill>
              </a:rPr>
              <a:t>简单网络爬虫的方法和思路</a:t>
            </a:r>
            <a:endParaRPr lang="en-US" altLang="zh-CN" sz="3200" b="1" dirty="0">
              <a:solidFill>
                <a:srgbClr val="0070C0"/>
              </a:solidFill>
            </a:endParaRPr>
          </a:p>
          <a:p>
            <a:endParaRPr kumimoji="1" lang="zh-CN" altLang="en-US" dirty="0"/>
          </a:p>
        </p:txBody>
      </p:sp>
    </p:spTree>
    <p:extLst>
      <p:ext uri="{BB962C8B-B14F-4D97-AF65-F5344CB8AC3E}">
        <p14:creationId xmlns:p14="http://schemas.microsoft.com/office/powerpoint/2010/main" val="1328567628"/>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75</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smtClean="0"/>
              <a:t>Python </a:t>
            </a:r>
            <a:r>
              <a:rPr lang="zh-CN" altLang="en-US" b="1" dirty="0" smtClean="0"/>
              <a:t>网络库</a:t>
            </a:r>
            <a:r>
              <a:rPr lang="en-US" altLang="zh-CN" b="1" dirty="0" smtClean="0"/>
              <a:t>—</a:t>
            </a:r>
            <a:r>
              <a:rPr lang="zh-CN" altLang="en-US" b="1" dirty="0" smtClean="0"/>
              <a:t> </a:t>
            </a:r>
            <a:r>
              <a:rPr lang="en-US" altLang="zh-CN" b="1" dirty="0" smtClean="0"/>
              <a:t>Requests</a:t>
            </a:r>
            <a:r>
              <a:rPr lang="zh-CN" altLang="en-US" b="1" dirty="0" smtClean="0"/>
              <a:t>库</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3" name="内容占位符 2"/>
          <p:cNvSpPr>
            <a:spLocks noGrp="1"/>
          </p:cNvSpPr>
          <p:nvPr>
            <p:ph idx="1"/>
          </p:nvPr>
        </p:nvSpPr>
        <p:spPr/>
        <p:txBody>
          <a:bodyPr/>
          <a:lstStyle/>
          <a:p>
            <a:endParaRPr kumimoji="1" lang="zh-CN" altLang="en-US"/>
          </a:p>
        </p:txBody>
      </p:sp>
    </p:spTree>
    <p:extLst>
      <p:ext uri="{BB962C8B-B14F-4D97-AF65-F5344CB8AC3E}">
        <p14:creationId xmlns:p14="http://schemas.microsoft.com/office/powerpoint/2010/main" val="648133682"/>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76</a:t>
            </a:fld>
            <a:endParaRPr lang="en-US" dirty="0"/>
          </a:p>
        </p:txBody>
      </p:sp>
      <p:sp>
        <p:nvSpPr>
          <p:cNvPr id="6" name="标题 1"/>
          <p:cNvSpPr>
            <a:spLocks noGrp="1"/>
          </p:cNvSpPr>
          <p:nvPr>
            <p:ph type="title"/>
          </p:nvPr>
        </p:nvSpPr>
        <p:spPr>
          <a:xfrm>
            <a:off x="1097280" y="286603"/>
            <a:ext cx="10058400" cy="1450757"/>
          </a:xfrm>
        </p:spPr>
        <p:txBody>
          <a:bodyPr/>
          <a:lstStyle/>
          <a:p>
            <a:r>
              <a:rPr lang="zh-CN" altLang="en-US" b="1" dirty="0"/>
              <a:t>利用</a:t>
            </a:r>
            <a:r>
              <a:rPr lang="en-US" altLang="zh-CN" b="1" dirty="0"/>
              <a:t>Python</a:t>
            </a:r>
            <a:r>
              <a:rPr lang="zh-CN" altLang="en-US" b="1" dirty="0"/>
              <a:t>与数据库进行交互</a:t>
            </a:r>
            <a:endParaRPr kumimoji="1" lang="zh-CN" altLang="en-US" b="1" dirty="0"/>
          </a:p>
        </p:txBody>
      </p:sp>
      <p:pic>
        <p:nvPicPr>
          <p:cNvPr id="7" name="图片 6"/>
          <p:cNvPicPr>
            <a:picLocks noChangeAspect="1"/>
          </p:cNvPicPr>
          <p:nvPr/>
        </p:nvPicPr>
        <p:blipFill>
          <a:blip r:embed="rId2"/>
          <a:stretch>
            <a:fillRect/>
          </a:stretch>
        </p:blipFill>
        <p:spPr>
          <a:xfrm>
            <a:off x="9854883" y="418845"/>
            <a:ext cx="1757440" cy="1186272"/>
          </a:xfrm>
          <a:prstGeom prst="rect">
            <a:avLst/>
          </a:prstGeom>
        </p:spPr>
      </p:pic>
      <p:sp>
        <p:nvSpPr>
          <p:cNvPr id="8" name="内容占位符 2"/>
          <p:cNvSpPr>
            <a:spLocks noGrp="1"/>
          </p:cNvSpPr>
          <p:nvPr>
            <p:ph idx="1"/>
          </p:nvPr>
        </p:nvSpPr>
        <p:spPr>
          <a:xfrm>
            <a:off x="1097280" y="1845734"/>
            <a:ext cx="10058400" cy="1018652"/>
          </a:xfrm>
        </p:spPr>
        <p:txBody>
          <a:bodyPr>
            <a:normAutofit/>
          </a:bodyPr>
          <a:lstStyle/>
          <a:p>
            <a:r>
              <a:rPr lang="en-US" altLang="zh-CN" dirty="0"/>
              <a:t>Python</a:t>
            </a:r>
            <a:r>
              <a:rPr lang="zh-CN" altLang="en-US" dirty="0"/>
              <a:t>标准的数据库接口的</a:t>
            </a:r>
            <a:r>
              <a:rPr lang="en-US" altLang="zh-CN" dirty="0"/>
              <a:t>Python DB-API</a:t>
            </a:r>
            <a:r>
              <a:rPr lang="zh-CN" altLang="en-US" dirty="0"/>
              <a:t>。大多数</a:t>
            </a:r>
            <a:r>
              <a:rPr lang="en-US" altLang="zh-CN" dirty="0"/>
              <a:t>Python</a:t>
            </a:r>
            <a:r>
              <a:rPr lang="zh-CN" altLang="en-US" dirty="0"/>
              <a:t>数据库接口坚持这个标准。</a:t>
            </a:r>
            <a:r>
              <a:rPr lang="en-US" altLang="zh-CN" dirty="0"/>
              <a:t>.</a:t>
            </a:r>
          </a:p>
          <a:p>
            <a:r>
              <a:rPr lang="zh-CN" altLang="en-US" dirty="0"/>
              <a:t>你可以选择适合您应用的数据库。 </a:t>
            </a:r>
            <a:r>
              <a:rPr lang="en-US" altLang="zh-CN" dirty="0"/>
              <a:t>Python</a:t>
            </a:r>
            <a:r>
              <a:rPr lang="zh-CN" altLang="en-US" dirty="0"/>
              <a:t>数据库</a:t>
            </a:r>
            <a:r>
              <a:rPr lang="en-US" altLang="zh-CN" dirty="0"/>
              <a:t>API</a:t>
            </a:r>
            <a:r>
              <a:rPr lang="zh-CN" altLang="en-US" dirty="0"/>
              <a:t>支持范围广泛的数据库服务器</a:t>
            </a:r>
            <a:r>
              <a:rPr lang="en-US" altLang="zh-CN" dirty="0"/>
              <a:t>:</a:t>
            </a:r>
          </a:p>
          <a:p>
            <a:endParaRPr lang="zh-CN" altLang="en-US" dirty="0"/>
          </a:p>
        </p:txBody>
      </p:sp>
      <p:sp>
        <p:nvSpPr>
          <p:cNvPr id="9" name="文本框 8"/>
          <p:cNvSpPr txBox="1"/>
          <p:nvPr/>
        </p:nvSpPr>
        <p:spPr>
          <a:xfrm>
            <a:off x="1013552" y="2787267"/>
            <a:ext cx="5343181" cy="2862322"/>
          </a:xfrm>
          <a:prstGeom prst="rect">
            <a:avLst/>
          </a:prstGeom>
          <a:noFill/>
        </p:spPr>
        <p:txBody>
          <a:bodyPr wrap="square" rtlCol="0">
            <a:spAutoFit/>
          </a:bodyPr>
          <a:lstStyle/>
          <a:p>
            <a:r>
              <a:rPr lang="en-US" altLang="zh-CN" dirty="0" err="1"/>
              <a:t>GadFly</a:t>
            </a:r>
            <a:endParaRPr lang="en-US" altLang="zh-CN" dirty="0"/>
          </a:p>
          <a:p>
            <a:r>
              <a:rPr lang="en-US" altLang="zh-CN" dirty="0" err="1"/>
              <a:t>mSQL</a:t>
            </a:r>
            <a:endParaRPr lang="en-US" altLang="zh-CN" dirty="0"/>
          </a:p>
          <a:p>
            <a:r>
              <a:rPr lang="en-US" altLang="zh-CN" dirty="0"/>
              <a:t>MySQL</a:t>
            </a:r>
          </a:p>
          <a:p>
            <a:r>
              <a:rPr lang="en-US" altLang="zh-CN" dirty="0"/>
              <a:t>PostgreSQL</a:t>
            </a:r>
          </a:p>
          <a:p>
            <a:r>
              <a:rPr lang="en-US" altLang="zh-CN" dirty="0"/>
              <a:t>Microsoft SQL </a:t>
            </a:r>
            <a:r>
              <a:rPr lang="en-US" altLang="zh-CN" dirty="0" smtClean="0"/>
              <a:t>Server</a:t>
            </a:r>
          </a:p>
          <a:p>
            <a:r>
              <a:rPr lang="en-US" altLang="zh-CN" dirty="0" smtClean="0"/>
              <a:t>Informix</a:t>
            </a:r>
          </a:p>
          <a:p>
            <a:r>
              <a:rPr lang="en-US" altLang="zh-CN" dirty="0" err="1" smtClean="0"/>
              <a:t>Interbase</a:t>
            </a:r>
            <a:endParaRPr lang="en-US" altLang="zh-CN" dirty="0"/>
          </a:p>
          <a:p>
            <a:r>
              <a:rPr lang="en-US" altLang="zh-CN" dirty="0"/>
              <a:t>Oracle</a:t>
            </a:r>
          </a:p>
          <a:p>
            <a:r>
              <a:rPr lang="en-US" altLang="zh-CN" dirty="0"/>
              <a:t>Sybase</a:t>
            </a:r>
          </a:p>
          <a:p>
            <a:endParaRPr lang="zh-CN" altLang="en-US" dirty="0"/>
          </a:p>
        </p:txBody>
      </p:sp>
      <p:sp>
        <p:nvSpPr>
          <p:cNvPr id="10" name="文本框 9"/>
          <p:cNvSpPr txBox="1"/>
          <p:nvPr/>
        </p:nvSpPr>
        <p:spPr>
          <a:xfrm>
            <a:off x="4428781" y="2787267"/>
            <a:ext cx="6114361" cy="64633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zh-CN" altLang="en-US" dirty="0"/>
              <a:t>下面是可用的</a:t>
            </a:r>
            <a:r>
              <a:rPr lang="en-US" altLang="zh-CN" dirty="0"/>
              <a:t>Python</a:t>
            </a:r>
            <a:r>
              <a:rPr lang="zh-CN" altLang="en-US" dirty="0"/>
              <a:t>数据库接口</a:t>
            </a:r>
            <a:r>
              <a:rPr lang="zh-CN" altLang="en-US" dirty="0" smtClean="0"/>
              <a:t>的完整列表</a:t>
            </a:r>
            <a:r>
              <a:rPr lang="en-US" altLang="zh-CN" dirty="0" smtClean="0"/>
              <a:t>:</a:t>
            </a:r>
            <a:endParaRPr lang="en-US" altLang="zh-CN" dirty="0"/>
          </a:p>
          <a:p>
            <a:r>
              <a:rPr lang="en-US" altLang="zh-CN" dirty="0" smtClean="0"/>
              <a:t>                https</a:t>
            </a:r>
            <a:r>
              <a:rPr lang="en-US" altLang="zh-CN" dirty="0"/>
              <a:t>://wiki.python.org/moin/DatabaseInterfaces</a:t>
            </a:r>
            <a:endParaRPr lang="zh-CN" altLang="en-US" dirty="0"/>
          </a:p>
        </p:txBody>
      </p:sp>
      <p:sp>
        <p:nvSpPr>
          <p:cNvPr id="11" name="文本框 10"/>
          <p:cNvSpPr txBox="1"/>
          <p:nvPr/>
        </p:nvSpPr>
        <p:spPr>
          <a:xfrm>
            <a:off x="4428781" y="3679634"/>
            <a:ext cx="6599103" cy="2585323"/>
          </a:xfrm>
          <a:prstGeom prst="rect">
            <a:avLst/>
          </a:prstGeom>
          <a:noFill/>
          <a:ln>
            <a:solidFill>
              <a:srgbClr val="0070C0"/>
            </a:solidFill>
          </a:ln>
        </p:spPr>
        <p:txBody>
          <a:bodyPr wrap="square" rtlCol="0">
            <a:spAutoFit/>
          </a:bodyPr>
          <a:lstStyle/>
          <a:p>
            <a:r>
              <a:rPr lang="zh-CN" altLang="en-US" dirty="0"/>
              <a:t>你必须下载一个单独的</a:t>
            </a:r>
            <a:r>
              <a:rPr lang="en-US" altLang="zh-CN" dirty="0"/>
              <a:t>DB API</a:t>
            </a:r>
            <a:r>
              <a:rPr lang="zh-CN" altLang="en-US" dirty="0"/>
              <a:t>的模块，你需要访问的每个数据库</a:t>
            </a:r>
            <a:r>
              <a:rPr lang="zh-CN" altLang="en-US" dirty="0" smtClean="0"/>
              <a:t>。</a:t>
            </a:r>
            <a:r>
              <a:rPr lang="en-US" altLang="zh-CN" dirty="0" smtClean="0"/>
              <a:t>DB </a:t>
            </a:r>
            <a:r>
              <a:rPr lang="en-US" altLang="zh-CN" dirty="0"/>
              <a:t>API</a:t>
            </a:r>
            <a:r>
              <a:rPr lang="zh-CN" altLang="en-US" dirty="0"/>
              <a:t>提供了与数据库的工作，尽可能使用</a:t>
            </a:r>
            <a:r>
              <a:rPr lang="en-US" altLang="zh-CN" dirty="0"/>
              <a:t>Python</a:t>
            </a:r>
            <a:r>
              <a:rPr lang="zh-CN" altLang="en-US" dirty="0"/>
              <a:t>的结构和语法的最低标准。这个</a:t>
            </a:r>
            <a:r>
              <a:rPr lang="en-US" altLang="zh-CN" dirty="0"/>
              <a:t>API</a:t>
            </a:r>
            <a:r>
              <a:rPr lang="zh-CN" altLang="en-US" dirty="0"/>
              <a:t>包括以下</a:t>
            </a:r>
            <a:r>
              <a:rPr lang="en-US" altLang="zh-CN" dirty="0" smtClean="0"/>
              <a:t>:</a:t>
            </a:r>
          </a:p>
          <a:p>
            <a:endParaRPr lang="en-US" altLang="zh-CN" dirty="0"/>
          </a:p>
          <a:p>
            <a:r>
              <a:rPr lang="zh-CN" altLang="en-US" dirty="0"/>
              <a:t>导入</a:t>
            </a:r>
            <a:r>
              <a:rPr lang="en-US" altLang="zh-CN" dirty="0"/>
              <a:t>API</a:t>
            </a:r>
            <a:r>
              <a:rPr lang="zh-CN" altLang="en-US" dirty="0"/>
              <a:t>模块</a:t>
            </a:r>
            <a:r>
              <a:rPr lang="en-US" altLang="zh-CN" dirty="0"/>
              <a:t>.</a:t>
            </a:r>
          </a:p>
          <a:p>
            <a:r>
              <a:rPr lang="zh-CN" altLang="en-US" dirty="0"/>
              <a:t>获取与数据库的连接</a:t>
            </a:r>
            <a:r>
              <a:rPr lang="en-US" altLang="zh-CN" dirty="0"/>
              <a:t>.</a:t>
            </a:r>
          </a:p>
          <a:p>
            <a:r>
              <a:rPr lang="zh-CN" altLang="en-US" dirty="0"/>
              <a:t>发出</a:t>
            </a:r>
            <a:r>
              <a:rPr lang="en-US" altLang="zh-CN" dirty="0"/>
              <a:t>SQL</a:t>
            </a:r>
            <a:r>
              <a:rPr lang="zh-CN" altLang="en-US" dirty="0"/>
              <a:t>语句和存储过程</a:t>
            </a:r>
            <a:r>
              <a:rPr lang="en-US" altLang="zh-CN" dirty="0"/>
              <a:t>.</a:t>
            </a:r>
          </a:p>
          <a:p>
            <a:r>
              <a:rPr lang="zh-CN" altLang="en-US" dirty="0"/>
              <a:t>关闭连接</a:t>
            </a:r>
          </a:p>
          <a:p>
            <a:endParaRPr lang="zh-CN" altLang="en-US" dirty="0"/>
          </a:p>
        </p:txBody>
      </p:sp>
    </p:spTree>
    <p:extLst>
      <p:ext uri="{BB962C8B-B14F-4D97-AF65-F5344CB8AC3E}">
        <p14:creationId xmlns:p14="http://schemas.microsoft.com/office/powerpoint/2010/main" val="40352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77</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err="1"/>
              <a:t>MySQLdb</a:t>
            </a:r>
            <a:r>
              <a:rPr lang="en-US" altLang="zh-CN" b="1" dirty="0"/>
              <a:t> </a:t>
            </a:r>
            <a:r>
              <a:rPr lang="zh-CN" altLang="en-US" b="1" dirty="0"/>
              <a:t>模块</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2" name="矩形 11"/>
          <p:cNvSpPr/>
          <p:nvPr/>
        </p:nvSpPr>
        <p:spPr>
          <a:xfrm>
            <a:off x="1097280" y="1888026"/>
            <a:ext cx="10058400" cy="369332"/>
          </a:xfrm>
          <a:prstGeom prst="rect">
            <a:avLst/>
          </a:prstGeom>
        </p:spPr>
        <p:txBody>
          <a:bodyPr wrap="square">
            <a:spAutoFit/>
          </a:bodyPr>
          <a:lstStyle/>
          <a:p>
            <a:r>
              <a:rPr lang="zh-CN" altLang="en-US" dirty="0">
                <a:solidFill>
                  <a:srgbClr val="333333"/>
                </a:solidFill>
                <a:latin typeface="verdana" panose="020B0604030504040204" pitchFamily="34" charset="0"/>
              </a:rPr>
              <a:t>我们这里将仅</a:t>
            </a:r>
            <a:r>
              <a:rPr lang="zh-CN" altLang="en-US" dirty="0" smtClean="0">
                <a:solidFill>
                  <a:srgbClr val="333333"/>
                </a:solidFill>
                <a:latin typeface="verdana" panose="020B0604030504040204" pitchFamily="34" charset="0"/>
              </a:rPr>
              <a:t>学习介绍使用</a:t>
            </a:r>
            <a:r>
              <a:rPr lang="en-US" altLang="zh-CN" dirty="0">
                <a:solidFill>
                  <a:srgbClr val="333333"/>
                </a:solidFill>
                <a:latin typeface="verdana" panose="020B0604030504040204" pitchFamily="34" charset="0"/>
              </a:rPr>
              <a:t>MySQL</a:t>
            </a:r>
            <a:r>
              <a:rPr lang="zh-CN" altLang="en-US" dirty="0" smtClean="0">
                <a:solidFill>
                  <a:srgbClr val="333333"/>
                </a:solidFill>
                <a:latin typeface="verdana" panose="020B0604030504040204" pitchFamily="34" charset="0"/>
              </a:rPr>
              <a:t>的概念</a:t>
            </a:r>
            <a:r>
              <a:rPr lang="zh-CN" altLang="en-US" dirty="0">
                <a:solidFill>
                  <a:srgbClr val="333333"/>
                </a:solidFill>
                <a:latin typeface="verdana" panose="020B0604030504040204" pitchFamily="34" charset="0"/>
              </a:rPr>
              <a:t>，所以让我们来谈谈</a:t>
            </a:r>
            <a:r>
              <a:rPr lang="en-US" altLang="zh-CN" dirty="0" err="1">
                <a:solidFill>
                  <a:srgbClr val="333333"/>
                </a:solidFill>
                <a:latin typeface="verdana" panose="020B0604030504040204" pitchFamily="34" charset="0"/>
              </a:rPr>
              <a:t>MySQLdb</a:t>
            </a:r>
            <a:r>
              <a:rPr lang="zh-CN" altLang="en-US" dirty="0">
                <a:solidFill>
                  <a:srgbClr val="333333"/>
                </a:solidFill>
                <a:latin typeface="verdana" panose="020B0604030504040204" pitchFamily="34" charset="0"/>
              </a:rPr>
              <a:t>模块</a:t>
            </a:r>
            <a:r>
              <a:rPr lang="en-US" altLang="zh-CN" dirty="0">
                <a:solidFill>
                  <a:srgbClr val="333333"/>
                </a:solidFill>
                <a:latin typeface="verdana" panose="020B0604030504040204" pitchFamily="34" charset="0"/>
              </a:rPr>
              <a:t>.</a:t>
            </a:r>
            <a:endParaRPr lang="zh-CN" altLang="en-US" dirty="0"/>
          </a:p>
        </p:txBody>
      </p:sp>
      <p:sp>
        <p:nvSpPr>
          <p:cNvPr id="13" name="内容占位符 2"/>
          <p:cNvSpPr>
            <a:spLocks noGrp="1"/>
          </p:cNvSpPr>
          <p:nvPr>
            <p:ph idx="1"/>
          </p:nvPr>
        </p:nvSpPr>
        <p:spPr>
          <a:xfrm>
            <a:off x="1154083" y="2570595"/>
            <a:ext cx="10058400" cy="3889190"/>
          </a:xfrm>
        </p:spPr>
        <p:txBody>
          <a:bodyPr>
            <a:normAutofit/>
          </a:bodyPr>
          <a:lstStyle/>
          <a:p>
            <a:r>
              <a:rPr lang="zh-CN" altLang="en-US" dirty="0"/>
              <a:t>什么是</a:t>
            </a:r>
            <a:r>
              <a:rPr lang="en-US" altLang="zh-CN" dirty="0" err="1"/>
              <a:t>MySQLdb</a:t>
            </a:r>
            <a:r>
              <a:rPr lang="en-US" altLang="zh-CN" dirty="0"/>
              <a:t>?</a:t>
            </a:r>
          </a:p>
          <a:p>
            <a:r>
              <a:rPr lang="en-US" altLang="zh-CN" dirty="0" err="1" smtClean="0"/>
              <a:t>MySQLdb</a:t>
            </a:r>
            <a:r>
              <a:rPr lang="zh-CN" altLang="en-US" dirty="0" smtClean="0"/>
              <a:t>是</a:t>
            </a:r>
            <a:r>
              <a:rPr lang="zh-CN" altLang="en-US" dirty="0"/>
              <a:t>一</a:t>
            </a:r>
            <a:r>
              <a:rPr lang="zh-CN" altLang="en-US" dirty="0" smtClean="0"/>
              <a:t>个提供从</a:t>
            </a:r>
            <a:r>
              <a:rPr lang="en-US" altLang="zh-CN" dirty="0" smtClean="0"/>
              <a:t>python</a:t>
            </a:r>
            <a:r>
              <a:rPr lang="zh-CN" altLang="en-US" dirty="0" smtClean="0"/>
              <a:t>连接</a:t>
            </a:r>
            <a:r>
              <a:rPr lang="zh-CN" altLang="en-US" dirty="0"/>
              <a:t>到</a:t>
            </a:r>
            <a:r>
              <a:rPr lang="en-US" altLang="zh-CN" dirty="0"/>
              <a:t>MySQL</a:t>
            </a:r>
            <a:r>
              <a:rPr lang="zh-CN" altLang="en-US" dirty="0"/>
              <a:t>数据库</a:t>
            </a:r>
            <a:r>
              <a:rPr lang="zh-CN" altLang="en-US" dirty="0" smtClean="0"/>
              <a:t>服务器的</a:t>
            </a:r>
            <a:r>
              <a:rPr lang="zh-CN" altLang="en-US" dirty="0"/>
              <a:t>接口</a:t>
            </a:r>
            <a:r>
              <a:rPr lang="zh-CN" altLang="en-US" dirty="0" smtClean="0"/>
              <a:t>。</a:t>
            </a:r>
            <a:r>
              <a:rPr lang="zh-CN" altLang="en-US" dirty="0"/>
              <a:t>它实现了</a:t>
            </a:r>
            <a:r>
              <a:rPr lang="en-US" altLang="zh-CN" dirty="0"/>
              <a:t>Python</a:t>
            </a:r>
            <a:r>
              <a:rPr lang="zh-CN" altLang="en-US" dirty="0"/>
              <a:t>数据库</a:t>
            </a:r>
            <a:r>
              <a:rPr lang="en-US" altLang="zh-CN" dirty="0"/>
              <a:t>API V2.0</a:t>
            </a:r>
            <a:r>
              <a:rPr lang="zh-CN" altLang="en-US" dirty="0"/>
              <a:t>，并建上的</a:t>
            </a:r>
            <a:r>
              <a:rPr lang="en-US" altLang="zh-CN" dirty="0"/>
              <a:t>MySQL C API</a:t>
            </a:r>
            <a:r>
              <a:rPr lang="zh-CN" altLang="en-US" dirty="0"/>
              <a:t>的顶端</a:t>
            </a:r>
            <a:r>
              <a:rPr lang="en-US" altLang="zh-CN" dirty="0" smtClean="0"/>
              <a:t>.</a:t>
            </a:r>
          </a:p>
          <a:p>
            <a:r>
              <a:rPr lang="zh-CN" altLang="en-US" dirty="0" smtClean="0"/>
              <a:t>如何安装？</a:t>
            </a:r>
            <a:endParaRPr lang="en-US" altLang="zh-CN" dirty="0" smtClean="0"/>
          </a:p>
          <a:p>
            <a:r>
              <a:rPr lang="en-US" altLang="zh-CN" dirty="0" smtClean="0"/>
              <a:t>pip install MySQL-python</a:t>
            </a:r>
            <a:r>
              <a:rPr lang="en-US" altLang="zh-CN" dirty="0"/>
              <a:t>==</a:t>
            </a:r>
            <a:r>
              <a:rPr lang="en-US" altLang="zh-CN" dirty="0" smtClean="0"/>
              <a:t>1.2.3c1</a:t>
            </a:r>
          </a:p>
          <a:p>
            <a:r>
              <a:rPr lang="zh-CN" altLang="en-US" dirty="0" smtClean="0"/>
              <a:t>或者</a:t>
            </a:r>
            <a:endParaRPr lang="en-US" altLang="zh-CN" dirty="0" smtClean="0"/>
          </a:p>
          <a:p>
            <a:r>
              <a:rPr lang="en-US" altLang="zh-CN" dirty="0"/>
              <a:t>yum install </a:t>
            </a:r>
            <a:r>
              <a:rPr lang="en-US" altLang="zh-CN" dirty="0" smtClean="0"/>
              <a:t>–y MySQL-python </a:t>
            </a:r>
            <a:endParaRPr lang="en-US" altLang="zh-CN" dirty="0"/>
          </a:p>
          <a:p>
            <a:endParaRPr lang="zh-CN" altLang="en-US" dirty="0"/>
          </a:p>
        </p:txBody>
      </p:sp>
    </p:spTree>
    <p:extLst>
      <p:ext uri="{BB962C8B-B14F-4D97-AF65-F5344CB8AC3E}">
        <p14:creationId xmlns:p14="http://schemas.microsoft.com/office/powerpoint/2010/main" val="142985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circle(in)">
                                      <p:cBhvr>
                                        <p:cTn id="7" dur="20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circle(in)">
                                      <p:cBhvr>
                                        <p:cTn id="12" dur="20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circle(in)">
                                      <p:cBhvr>
                                        <p:cTn id="17" dur="2000"/>
                                        <p:tgtEl>
                                          <p:spTgt spid="1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13">
                                            <p:txEl>
                                              <p:pRg st="3" end="3"/>
                                            </p:txEl>
                                          </p:spTgt>
                                        </p:tgtEl>
                                        <p:attrNameLst>
                                          <p:attrName>style.visibility</p:attrName>
                                        </p:attrNameLst>
                                      </p:cBhvr>
                                      <p:to>
                                        <p:strVal val="visible"/>
                                      </p:to>
                                    </p:set>
                                    <p:animEffect transition="in" filter="circle(in)">
                                      <p:cBhvr>
                                        <p:cTn id="22" dur="2000"/>
                                        <p:tgtEl>
                                          <p:spTgt spid="1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grpId="0" nodeType="clickEffect">
                                  <p:stCondLst>
                                    <p:cond delay="0"/>
                                  </p:stCondLst>
                                  <p:childTnLst>
                                    <p:set>
                                      <p:cBhvr>
                                        <p:cTn id="26" dur="1" fill="hold">
                                          <p:stCondLst>
                                            <p:cond delay="0"/>
                                          </p:stCondLst>
                                        </p:cTn>
                                        <p:tgtEl>
                                          <p:spTgt spid="13">
                                            <p:txEl>
                                              <p:pRg st="4" end="4"/>
                                            </p:txEl>
                                          </p:spTgt>
                                        </p:tgtEl>
                                        <p:attrNameLst>
                                          <p:attrName>style.visibility</p:attrName>
                                        </p:attrNameLst>
                                      </p:cBhvr>
                                      <p:to>
                                        <p:strVal val="visible"/>
                                      </p:to>
                                    </p:set>
                                    <p:animEffect transition="in" filter="circle(in)">
                                      <p:cBhvr>
                                        <p:cTn id="27" dur="2000"/>
                                        <p:tgtEl>
                                          <p:spTgt spid="1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grpId="0" nodeType="clickEffect">
                                  <p:stCondLst>
                                    <p:cond delay="0"/>
                                  </p:stCondLst>
                                  <p:childTnLst>
                                    <p:set>
                                      <p:cBhvr>
                                        <p:cTn id="31" dur="1" fill="hold">
                                          <p:stCondLst>
                                            <p:cond delay="0"/>
                                          </p:stCondLst>
                                        </p:cTn>
                                        <p:tgtEl>
                                          <p:spTgt spid="13">
                                            <p:txEl>
                                              <p:pRg st="5" end="5"/>
                                            </p:txEl>
                                          </p:spTgt>
                                        </p:tgtEl>
                                        <p:attrNameLst>
                                          <p:attrName>style.visibility</p:attrName>
                                        </p:attrNameLst>
                                      </p:cBhvr>
                                      <p:to>
                                        <p:strVal val="visible"/>
                                      </p:to>
                                    </p:set>
                                    <p:animEffect transition="in" filter="circle(in)">
                                      <p:cBhvr>
                                        <p:cTn id="32" dur="2000"/>
                                        <p:tgtEl>
                                          <p:spTgt spid="1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78</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err="1"/>
              <a:t>MySQLdb</a:t>
            </a:r>
            <a:r>
              <a:rPr lang="en-US" altLang="zh-CN" b="1" dirty="0"/>
              <a:t> </a:t>
            </a:r>
            <a:r>
              <a:rPr lang="zh-CN" altLang="en-US" b="1" dirty="0"/>
              <a:t>模块</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9" name="内容占位符 5"/>
          <p:cNvSpPr>
            <a:spLocks noGrp="1"/>
          </p:cNvSpPr>
          <p:nvPr>
            <p:ph idx="1"/>
          </p:nvPr>
        </p:nvSpPr>
        <p:spPr>
          <a:xfrm>
            <a:off x="1097280" y="1845734"/>
            <a:ext cx="10058400" cy="4023360"/>
          </a:xfrm>
        </p:spPr>
        <p:txBody>
          <a:bodyPr>
            <a:normAutofit fontScale="92500" lnSpcReduction="20000"/>
          </a:bodyPr>
          <a:lstStyle/>
          <a:p>
            <a:pPr marL="0" indent="0">
              <a:buNone/>
            </a:pPr>
            <a:r>
              <a:rPr lang="en-US" altLang="zh-CN" dirty="0"/>
              <a:t>import  </a:t>
            </a:r>
            <a:r>
              <a:rPr lang="en-US" altLang="zh-CN" dirty="0" err="1" smtClean="0"/>
              <a:t>MySQLdb</a:t>
            </a:r>
            <a:r>
              <a:rPr lang="en-US" altLang="zh-CN" dirty="0" smtClean="0"/>
              <a:t>     </a:t>
            </a:r>
          </a:p>
          <a:p>
            <a:pPr marL="0" indent="0">
              <a:buNone/>
            </a:pPr>
            <a:r>
              <a:rPr lang="en-US" altLang="zh-CN" dirty="0" smtClean="0"/>
              <a:t>##</a:t>
            </a:r>
            <a:r>
              <a:rPr lang="zh-CN" altLang="en-US" dirty="0" smtClean="0"/>
              <a:t>连接数据库</a:t>
            </a:r>
            <a:endParaRPr lang="en-US" altLang="zh-CN" dirty="0" smtClean="0"/>
          </a:p>
          <a:p>
            <a:pPr marL="0" indent="0">
              <a:buNone/>
            </a:pPr>
            <a:r>
              <a:rPr lang="en-US" altLang="zh-CN" dirty="0" smtClean="0"/>
              <a:t>conn=</a:t>
            </a:r>
            <a:r>
              <a:rPr lang="en-US" altLang="zh-CN" dirty="0" err="1" smtClean="0"/>
              <a:t>MySQLdb.connect</a:t>
            </a:r>
            <a:r>
              <a:rPr lang="en-US" altLang="zh-CN" dirty="0" smtClean="0"/>
              <a:t>(</a:t>
            </a:r>
            <a:r>
              <a:rPr lang="en-US" altLang="zh-CN" dirty="0" err="1" smtClean="0"/>
              <a:t>host,user,passwd,db,charset</a:t>
            </a:r>
            <a:r>
              <a:rPr lang="en-US" altLang="zh-CN" dirty="0" smtClean="0"/>
              <a:t>)</a:t>
            </a:r>
          </a:p>
          <a:p>
            <a:pPr marL="0" indent="0">
              <a:lnSpc>
                <a:spcPct val="150000"/>
              </a:lnSpc>
              <a:buNone/>
            </a:pPr>
            <a:r>
              <a:rPr lang="zh-CN" altLang="en-US" b="1" dirty="0" smtClean="0">
                <a:solidFill>
                  <a:srgbClr val="00B050"/>
                </a:solidFill>
              </a:rPr>
              <a:t>常用</a:t>
            </a:r>
            <a:r>
              <a:rPr lang="zh-CN" altLang="en-US" b="1" dirty="0">
                <a:solidFill>
                  <a:srgbClr val="00B050"/>
                </a:solidFill>
              </a:rPr>
              <a:t>的参数包括</a:t>
            </a:r>
            <a:r>
              <a:rPr lang="en-US" altLang="zh-CN" b="1" dirty="0">
                <a:solidFill>
                  <a:srgbClr val="00B050"/>
                </a:solidFill>
              </a:rPr>
              <a:t>:</a:t>
            </a:r>
            <a:r>
              <a:rPr lang="zh-CN" altLang="en-US" b="1" dirty="0">
                <a:solidFill>
                  <a:srgbClr val="00B050"/>
                </a:solidFill>
              </a:rPr>
              <a:t/>
            </a:r>
            <a:br>
              <a:rPr lang="zh-CN" altLang="en-US" b="1" dirty="0">
                <a:solidFill>
                  <a:srgbClr val="00B050"/>
                </a:solidFill>
              </a:rPr>
            </a:br>
            <a:r>
              <a:rPr lang="en-US" altLang="zh-CN" b="1" dirty="0">
                <a:solidFill>
                  <a:srgbClr val="00B050"/>
                </a:solidFill>
              </a:rPr>
              <a:t>host:</a:t>
            </a:r>
            <a:r>
              <a:rPr lang="zh-CN" altLang="en-US" b="1" dirty="0">
                <a:solidFill>
                  <a:srgbClr val="00B050"/>
                </a:solidFill>
              </a:rPr>
              <a:t>数据库主机名</a:t>
            </a:r>
            <a:r>
              <a:rPr lang="en-US" altLang="zh-CN" b="1" dirty="0">
                <a:solidFill>
                  <a:srgbClr val="00B050"/>
                </a:solidFill>
              </a:rPr>
              <a:t>.</a:t>
            </a:r>
            <a:r>
              <a:rPr lang="zh-CN" altLang="en-US" b="1" dirty="0">
                <a:solidFill>
                  <a:srgbClr val="00B050"/>
                </a:solidFill>
              </a:rPr>
              <a:t>默认是用本地</a:t>
            </a:r>
            <a:r>
              <a:rPr lang="zh-CN" altLang="en-US" b="1" dirty="0" smtClean="0">
                <a:solidFill>
                  <a:srgbClr val="00B050"/>
                </a:solidFill>
              </a:rPr>
              <a:t>主机</a:t>
            </a:r>
            <a:r>
              <a:rPr lang="zh-CN" altLang="en-US" b="1" dirty="0">
                <a:solidFill>
                  <a:srgbClr val="00B050"/>
                </a:solidFill>
              </a:rPr>
              <a:t/>
            </a:r>
            <a:br>
              <a:rPr lang="zh-CN" altLang="en-US" b="1" dirty="0">
                <a:solidFill>
                  <a:srgbClr val="00B050"/>
                </a:solidFill>
              </a:rPr>
            </a:br>
            <a:r>
              <a:rPr lang="en-US" altLang="zh-CN" b="1" dirty="0">
                <a:solidFill>
                  <a:srgbClr val="00B050"/>
                </a:solidFill>
              </a:rPr>
              <a:t>user:</a:t>
            </a:r>
            <a:r>
              <a:rPr lang="zh-CN" altLang="en-US" b="1" dirty="0">
                <a:solidFill>
                  <a:srgbClr val="00B050"/>
                </a:solidFill>
              </a:rPr>
              <a:t>数据库登陆名</a:t>
            </a:r>
            <a:r>
              <a:rPr lang="en-US" altLang="zh-CN" b="1" dirty="0">
                <a:solidFill>
                  <a:srgbClr val="00B050"/>
                </a:solidFill>
              </a:rPr>
              <a:t>.</a:t>
            </a:r>
            <a:r>
              <a:rPr lang="zh-CN" altLang="en-US" b="1" dirty="0">
                <a:solidFill>
                  <a:srgbClr val="00B050"/>
                </a:solidFill>
              </a:rPr>
              <a:t>默认是当前用户</a:t>
            </a:r>
            <a:br>
              <a:rPr lang="zh-CN" altLang="en-US" b="1" dirty="0">
                <a:solidFill>
                  <a:srgbClr val="00B050"/>
                </a:solidFill>
              </a:rPr>
            </a:br>
            <a:r>
              <a:rPr lang="en-US" altLang="zh-CN" b="1" dirty="0" err="1">
                <a:solidFill>
                  <a:srgbClr val="00B050"/>
                </a:solidFill>
              </a:rPr>
              <a:t>passwd</a:t>
            </a:r>
            <a:r>
              <a:rPr lang="en-US" altLang="zh-CN" b="1" dirty="0">
                <a:solidFill>
                  <a:srgbClr val="00B050"/>
                </a:solidFill>
              </a:rPr>
              <a:t>:</a:t>
            </a:r>
            <a:r>
              <a:rPr lang="zh-CN" altLang="en-US" b="1" dirty="0">
                <a:solidFill>
                  <a:srgbClr val="00B050"/>
                </a:solidFill>
              </a:rPr>
              <a:t>数据库登陆的秘密</a:t>
            </a:r>
            <a:r>
              <a:rPr lang="en-US" altLang="zh-CN" b="1" dirty="0">
                <a:solidFill>
                  <a:srgbClr val="00B050"/>
                </a:solidFill>
              </a:rPr>
              <a:t>.</a:t>
            </a:r>
            <a:r>
              <a:rPr lang="zh-CN" altLang="en-US" b="1" dirty="0">
                <a:solidFill>
                  <a:srgbClr val="00B050"/>
                </a:solidFill>
              </a:rPr>
              <a:t>默认为空</a:t>
            </a:r>
            <a:br>
              <a:rPr lang="zh-CN" altLang="en-US" b="1" dirty="0">
                <a:solidFill>
                  <a:srgbClr val="00B050"/>
                </a:solidFill>
              </a:rPr>
            </a:br>
            <a:r>
              <a:rPr lang="en-US" altLang="zh-CN" b="1" dirty="0" err="1">
                <a:solidFill>
                  <a:srgbClr val="00B050"/>
                </a:solidFill>
              </a:rPr>
              <a:t>db</a:t>
            </a:r>
            <a:r>
              <a:rPr lang="en-US" altLang="zh-CN" b="1" dirty="0">
                <a:solidFill>
                  <a:srgbClr val="00B050"/>
                </a:solidFill>
              </a:rPr>
              <a:t>:</a:t>
            </a:r>
            <a:r>
              <a:rPr lang="zh-CN" altLang="en-US" b="1" dirty="0">
                <a:solidFill>
                  <a:srgbClr val="00B050"/>
                </a:solidFill>
              </a:rPr>
              <a:t>要使用的数据库名</a:t>
            </a:r>
            <a:r>
              <a:rPr lang="en-US" altLang="zh-CN" b="1" dirty="0">
                <a:solidFill>
                  <a:srgbClr val="00B050"/>
                </a:solidFill>
              </a:rPr>
              <a:t>.</a:t>
            </a:r>
            <a:r>
              <a:rPr lang="zh-CN" altLang="en-US" b="1" dirty="0">
                <a:solidFill>
                  <a:srgbClr val="00B050"/>
                </a:solidFill>
              </a:rPr>
              <a:t>没有默认值</a:t>
            </a:r>
            <a:br>
              <a:rPr lang="zh-CN" altLang="en-US" b="1" dirty="0">
                <a:solidFill>
                  <a:srgbClr val="00B050"/>
                </a:solidFill>
              </a:rPr>
            </a:br>
            <a:r>
              <a:rPr lang="en-US" altLang="zh-CN" b="1" dirty="0" err="1">
                <a:solidFill>
                  <a:srgbClr val="00B050"/>
                </a:solidFill>
              </a:rPr>
              <a:t>port:MySQL</a:t>
            </a:r>
            <a:r>
              <a:rPr lang="zh-CN" altLang="en-US" b="1" dirty="0">
                <a:solidFill>
                  <a:srgbClr val="00B050"/>
                </a:solidFill>
              </a:rPr>
              <a:t>服务使用的</a:t>
            </a:r>
            <a:r>
              <a:rPr lang="en-US" altLang="zh-CN" b="1" dirty="0">
                <a:solidFill>
                  <a:srgbClr val="00B050"/>
                </a:solidFill>
              </a:rPr>
              <a:t>TCP</a:t>
            </a:r>
            <a:r>
              <a:rPr lang="zh-CN" altLang="en-US" b="1" dirty="0">
                <a:solidFill>
                  <a:srgbClr val="00B050"/>
                </a:solidFill>
              </a:rPr>
              <a:t>端口</a:t>
            </a:r>
            <a:r>
              <a:rPr lang="en-US" altLang="zh-CN" b="1" dirty="0">
                <a:solidFill>
                  <a:srgbClr val="00B050"/>
                </a:solidFill>
              </a:rPr>
              <a:t>.</a:t>
            </a:r>
            <a:r>
              <a:rPr lang="zh-CN" altLang="en-US" b="1" dirty="0">
                <a:solidFill>
                  <a:srgbClr val="00B050"/>
                </a:solidFill>
              </a:rPr>
              <a:t>默认是</a:t>
            </a:r>
            <a:r>
              <a:rPr lang="en-US" altLang="zh-CN" b="1" dirty="0">
                <a:solidFill>
                  <a:srgbClr val="00B050"/>
                </a:solidFill>
              </a:rPr>
              <a:t>3306</a:t>
            </a:r>
            <a:r>
              <a:rPr lang="zh-CN" altLang="en-US" b="1" dirty="0">
                <a:solidFill>
                  <a:srgbClr val="00B050"/>
                </a:solidFill>
              </a:rPr>
              <a:t/>
            </a:r>
            <a:br>
              <a:rPr lang="zh-CN" altLang="en-US" b="1" dirty="0">
                <a:solidFill>
                  <a:srgbClr val="00B050"/>
                </a:solidFill>
              </a:rPr>
            </a:br>
            <a:r>
              <a:rPr lang="en-US" altLang="zh-CN" b="1" dirty="0">
                <a:solidFill>
                  <a:srgbClr val="00B050"/>
                </a:solidFill>
              </a:rPr>
              <a:t>charset:</a:t>
            </a:r>
            <a:r>
              <a:rPr lang="zh-CN" altLang="en-US" b="1" dirty="0">
                <a:solidFill>
                  <a:srgbClr val="00B050"/>
                </a:solidFill>
              </a:rPr>
              <a:t>数据库</a:t>
            </a:r>
            <a:r>
              <a:rPr lang="zh-CN" altLang="en-US" b="1" dirty="0" smtClean="0">
                <a:solidFill>
                  <a:srgbClr val="00B050"/>
                </a:solidFill>
              </a:rPr>
              <a:t>编码，如“</a:t>
            </a:r>
            <a:r>
              <a:rPr lang="en-US" altLang="zh-CN" b="1" dirty="0" smtClean="0">
                <a:solidFill>
                  <a:srgbClr val="00B050"/>
                </a:solidFill>
              </a:rPr>
              <a:t>utf8</a:t>
            </a:r>
            <a:r>
              <a:rPr lang="zh-CN" altLang="en-US" b="1" dirty="0" smtClean="0">
                <a:solidFill>
                  <a:srgbClr val="00B050"/>
                </a:solidFill>
              </a:rPr>
              <a:t>”</a:t>
            </a:r>
            <a:endParaRPr lang="en-US" altLang="zh-CN" b="1" dirty="0">
              <a:solidFill>
                <a:srgbClr val="00B050"/>
              </a:solidFill>
            </a:endParaRPr>
          </a:p>
        </p:txBody>
      </p:sp>
    </p:spTree>
    <p:extLst>
      <p:ext uri="{BB962C8B-B14F-4D97-AF65-F5344CB8AC3E}">
        <p14:creationId xmlns:p14="http://schemas.microsoft.com/office/powerpoint/2010/main" val="1911327954"/>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79</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err="1"/>
              <a:t>MySQLdb</a:t>
            </a:r>
            <a:r>
              <a:rPr lang="en-US" altLang="zh-CN" b="1" dirty="0"/>
              <a:t> </a:t>
            </a:r>
            <a:r>
              <a:rPr lang="zh-CN" altLang="en-US" b="1" dirty="0"/>
              <a:t>模块</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0" name="内容占位符 5"/>
          <p:cNvSpPr>
            <a:spLocks noGrp="1"/>
          </p:cNvSpPr>
          <p:nvPr>
            <p:ph idx="1"/>
          </p:nvPr>
        </p:nvSpPr>
        <p:spPr>
          <a:xfrm>
            <a:off x="1097280" y="1845734"/>
            <a:ext cx="10058400" cy="4023360"/>
          </a:xfrm>
        </p:spPr>
        <p:txBody>
          <a:bodyPr>
            <a:normAutofit/>
          </a:bodyPr>
          <a:lstStyle/>
          <a:p>
            <a:pPr marL="0" indent="0">
              <a:buNone/>
            </a:pPr>
            <a:r>
              <a:rPr lang="en-US" altLang="zh-CN" dirty="0" smtClean="0"/>
              <a:t> ##</a:t>
            </a:r>
            <a:r>
              <a:rPr lang="zh-CN" altLang="en-US" dirty="0" smtClean="0"/>
              <a:t>获取游标，可方便进行对数据库操作</a:t>
            </a:r>
            <a:endParaRPr lang="en-US" altLang="zh-CN" dirty="0" smtClean="0"/>
          </a:p>
          <a:p>
            <a:pPr marL="0" indent="0">
              <a:buNone/>
            </a:pPr>
            <a:r>
              <a:rPr lang="en-US" altLang="zh-CN" dirty="0" smtClean="0"/>
              <a:t>cursor </a:t>
            </a:r>
            <a:r>
              <a:rPr lang="en-US" altLang="zh-CN" dirty="0"/>
              <a:t>= </a:t>
            </a:r>
            <a:r>
              <a:rPr lang="en-US" altLang="zh-CN" dirty="0" err="1"/>
              <a:t>conn.cursor</a:t>
            </a:r>
            <a:r>
              <a:rPr lang="en-US" altLang="zh-CN" dirty="0" smtClean="0"/>
              <a:t>()</a:t>
            </a:r>
          </a:p>
          <a:p>
            <a:pPr marL="0" indent="0">
              <a:buNone/>
            </a:pPr>
            <a:r>
              <a:rPr lang="en-US" altLang="zh-CN" dirty="0"/>
              <a:t># </a:t>
            </a:r>
            <a:r>
              <a:rPr lang="zh-CN" altLang="en-US" dirty="0"/>
              <a:t>创建表</a:t>
            </a:r>
          </a:p>
          <a:p>
            <a:pPr marL="0" indent="0">
              <a:buNone/>
            </a:pPr>
            <a:r>
              <a:rPr lang="en-US" altLang="zh-CN" dirty="0" err="1"/>
              <a:t>sql</a:t>
            </a:r>
            <a:r>
              <a:rPr lang="en-US" altLang="zh-CN" dirty="0"/>
              <a:t> = "create table if not exists test1(name </a:t>
            </a:r>
            <a:r>
              <a:rPr lang="en-US" altLang="zh-CN" dirty="0" err="1"/>
              <a:t>varchar</a:t>
            </a:r>
            <a:r>
              <a:rPr lang="en-US" altLang="zh-CN" dirty="0"/>
              <a:t>(128) primary key, age </a:t>
            </a:r>
            <a:r>
              <a:rPr lang="en-US" altLang="zh-CN" dirty="0" err="1"/>
              <a:t>int</a:t>
            </a:r>
            <a:r>
              <a:rPr lang="en-US" altLang="zh-CN" dirty="0"/>
              <a:t>(4))"</a:t>
            </a:r>
          </a:p>
          <a:p>
            <a:pPr marL="0" indent="0">
              <a:buNone/>
            </a:pPr>
            <a:r>
              <a:rPr lang="en-US" altLang="zh-CN" dirty="0" err="1"/>
              <a:t>cursor.execute</a:t>
            </a:r>
            <a:r>
              <a:rPr lang="en-US" altLang="zh-CN" dirty="0"/>
              <a:t>(</a:t>
            </a:r>
            <a:r>
              <a:rPr lang="en-US" altLang="zh-CN" dirty="0" err="1"/>
              <a:t>sql</a:t>
            </a:r>
            <a:r>
              <a:rPr lang="en-US" altLang="zh-CN" dirty="0" smtClean="0"/>
              <a:t>)</a:t>
            </a:r>
          </a:p>
          <a:p>
            <a:pPr marL="0" indent="0">
              <a:buNone/>
            </a:pPr>
            <a:r>
              <a:rPr lang="en-US" altLang="zh-CN" dirty="0" smtClean="0"/>
              <a:t>#</a:t>
            </a:r>
            <a:r>
              <a:rPr lang="zh-CN" altLang="en-US" dirty="0" smtClean="0"/>
              <a:t>插入一条记录</a:t>
            </a:r>
            <a:endParaRPr lang="en-US" altLang="zh-CN" dirty="0" smtClean="0"/>
          </a:p>
          <a:p>
            <a:pPr marL="0" indent="0">
              <a:buNone/>
            </a:pPr>
            <a:r>
              <a:rPr lang="en-US" altLang="zh-CN" dirty="0" err="1"/>
              <a:t>sql</a:t>
            </a:r>
            <a:r>
              <a:rPr lang="en-US" altLang="zh-CN" dirty="0"/>
              <a:t> = "insert into test1(name, age) values ('%s', %d)" % ("</a:t>
            </a:r>
            <a:r>
              <a:rPr lang="en-US" altLang="zh-CN" dirty="0" err="1"/>
              <a:t>zhaowei</a:t>
            </a:r>
            <a:r>
              <a:rPr lang="en-US" altLang="zh-CN" dirty="0"/>
              <a:t>", 23</a:t>
            </a:r>
            <a:r>
              <a:rPr lang="en-US" altLang="zh-CN" dirty="0" smtClean="0"/>
              <a:t>)</a:t>
            </a:r>
          </a:p>
          <a:p>
            <a:pPr marL="0" indent="0">
              <a:buNone/>
            </a:pPr>
            <a:r>
              <a:rPr lang="en-US" altLang="zh-CN" dirty="0" err="1"/>
              <a:t>cursor.execute</a:t>
            </a:r>
            <a:r>
              <a:rPr lang="en-US" altLang="zh-CN" dirty="0"/>
              <a:t>(</a:t>
            </a:r>
            <a:r>
              <a:rPr lang="en-US" altLang="zh-CN" dirty="0" err="1"/>
              <a:t>sql</a:t>
            </a:r>
            <a:r>
              <a:rPr lang="en-US" altLang="zh-CN" dirty="0"/>
              <a:t>)</a:t>
            </a:r>
          </a:p>
          <a:p>
            <a:pPr marL="0" indent="0">
              <a:buNone/>
            </a:pPr>
            <a:endParaRPr lang="en-US" altLang="zh-CN" dirty="0" smtClean="0"/>
          </a:p>
        </p:txBody>
      </p:sp>
    </p:spTree>
    <p:extLst>
      <p:ext uri="{BB962C8B-B14F-4D97-AF65-F5344CB8AC3E}">
        <p14:creationId xmlns:p14="http://schemas.microsoft.com/office/powerpoint/2010/main" val="38443692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endParaRPr kumimoji="1" lang="zh-CN" altLang="en-US" dirty="0"/>
          </a:p>
          <a:p>
            <a:endParaRPr kumimoji="1" lang="zh-CN" altLang="en-US" dirty="0"/>
          </a:p>
        </p:txBody>
      </p:sp>
      <p:sp>
        <p:nvSpPr>
          <p:cNvPr id="4" name="页脚占位符 3"/>
          <p:cNvSpPr>
            <a:spLocks noGrp="1"/>
          </p:cNvSpPr>
          <p:nvPr>
            <p:ph type="ftr" sz="quarter" idx="11"/>
          </p:nvPr>
        </p:nvSpPr>
        <p:spPr/>
        <p:txBody>
          <a:bodyPr/>
          <a:lstStyle/>
          <a:p>
            <a:r>
              <a:rPr lang="en-US" altLang="zh-CN" dirty="0" smtClean="0"/>
              <a:t>《CMDB</a:t>
            </a:r>
            <a:r>
              <a:rPr lang="zh-CN" altLang="en-US" dirty="0" smtClean="0"/>
              <a:t>核心技术与自动化开发</a:t>
            </a:r>
            <a:r>
              <a:rPr lang="en-US" altLang="zh-CN" dirty="0" smtClean="0"/>
              <a:t>》</a:t>
            </a:r>
            <a:r>
              <a:rPr lang="zh-CN" altLang="en-US" dirty="0"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8</a:t>
            </a:fld>
            <a:endParaRPr lang="en-US" dirty="0"/>
          </a:p>
        </p:txBody>
      </p:sp>
      <p:pic>
        <p:nvPicPr>
          <p:cNvPr id="6" name="图片 5"/>
          <p:cNvPicPr>
            <a:picLocks noChangeAspect="1"/>
          </p:cNvPicPr>
          <p:nvPr/>
        </p:nvPicPr>
        <p:blipFill>
          <a:blip r:embed="rId2"/>
          <a:stretch>
            <a:fillRect/>
          </a:stretch>
        </p:blipFill>
        <p:spPr>
          <a:xfrm>
            <a:off x="9854883" y="418845"/>
            <a:ext cx="1757440" cy="1186272"/>
          </a:xfrm>
          <a:prstGeom prst="rect">
            <a:avLst/>
          </a:prstGeom>
        </p:spPr>
      </p:pic>
      <p:pic>
        <p:nvPicPr>
          <p:cNvPr id="10" name="图片 9"/>
          <p:cNvPicPr>
            <a:picLocks noChangeAspect="1"/>
          </p:cNvPicPr>
          <p:nvPr/>
        </p:nvPicPr>
        <p:blipFill>
          <a:blip r:embed="rId3"/>
          <a:stretch>
            <a:fillRect/>
          </a:stretch>
        </p:blipFill>
        <p:spPr>
          <a:xfrm>
            <a:off x="2612929" y="1845734"/>
            <a:ext cx="5799338" cy="3898444"/>
          </a:xfrm>
          <a:prstGeom prst="rect">
            <a:avLst/>
          </a:prstGeom>
        </p:spPr>
      </p:pic>
      <p:sp>
        <p:nvSpPr>
          <p:cNvPr id="11" name="标题 1"/>
          <p:cNvSpPr>
            <a:spLocks noGrp="1"/>
          </p:cNvSpPr>
          <p:nvPr>
            <p:ph type="title"/>
          </p:nvPr>
        </p:nvSpPr>
        <p:spPr>
          <a:xfrm>
            <a:off x="1097280" y="286603"/>
            <a:ext cx="10058400" cy="1450757"/>
          </a:xfrm>
        </p:spPr>
        <p:txBody>
          <a:bodyPr/>
          <a:lstStyle/>
          <a:p>
            <a:r>
              <a:rPr kumimoji="1" lang="en-US" altLang="zh-CN" b="1" dirty="0" smtClean="0"/>
              <a:t>Http</a:t>
            </a:r>
            <a:r>
              <a:rPr kumimoji="1" lang="zh-CN" altLang="en-US" b="1" dirty="0" smtClean="0"/>
              <a:t>通信基础</a:t>
            </a:r>
            <a:r>
              <a:rPr kumimoji="1" lang="en-US" altLang="zh-CN" b="1" dirty="0" smtClean="0"/>
              <a:t>—</a:t>
            </a:r>
            <a:r>
              <a:rPr kumimoji="1" lang="zh-CN" altLang="en-US" b="1" dirty="0" smtClean="0"/>
              <a:t>网络互联的本质</a:t>
            </a:r>
            <a:endParaRPr kumimoji="1" lang="zh-CN" altLang="en-US" b="1" dirty="0"/>
          </a:p>
        </p:txBody>
      </p:sp>
      <p:sp>
        <p:nvSpPr>
          <p:cNvPr id="12" name="文本框 11"/>
          <p:cNvSpPr txBox="1"/>
          <p:nvPr/>
        </p:nvSpPr>
        <p:spPr>
          <a:xfrm>
            <a:off x="8954815" y="5744178"/>
            <a:ext cx="3502858" cy="369332"/>
          </a:xfrm>
          <a:prstGeom prst="rect">
            <a:avLst/>
          </a:prstGeom>
          <a:noFill/>
        </p:spPr>
        <p:txBody>
          <a:bodyPr wrap="square" rtlCol="0">
            <a:spAutoFit/>
          </a:bodyPr>
          <a:lstStyle/>
          <a:p>
            <a:r>
              <a:rPr kumimoji="1" lang="en-US" altLang="zh-CN" b="1" dirty="0" smtClean="0"/>
              <a:t>TCP</a:t>
            </a:r>
            <a:r>
              <a:rPr kumimoji="1" lang="zh-CN" altLang="en-US" b="1" dirty="0" smtClean="0"/>
              <a:t>／</a:t>
            </a:r>
            <a:r>
              <a:rPr kumimoji="1" lang="en-US" altLang="zh-CN" b="1" dirty="0" smtClean="0"/>
              <a:t>IP</a:t>
            </a:r>
            <a:r>
              <a:rPr kumimoji="1" lang="zh-CN" altLang="en-US" b="1" dirty="0" smtClean="0"/>
              <a:t>三次握手</a:t>
            </a:r>
            <a:endParaRPr kumimoji="1" lang="zh-CN" altLang="en-US" b="1" dirty="0"/>
          </a:p>
        </p:txBody>
      </p:sp>
    </p:spTree>
    <p:extLst>
      <p:ext uri="{BB962C8B-B14F-4D97-AF65-F5344CB8AC3E}">
        <p14:creationId xmlns:p14="http://schemas.microsoft.com/office/powerpoint/2010/main" val="702943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80</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err="1"/>
              <a:t>MySQLdb</a:t>
            </a:r>
            <a:r>
              <a:rPr lang="en-US" altLang="zh-CN" b="1" dirty="0"/>
              <a:t> </a:t>
            </a:r>
            <a:r>
              <a:rPr lang="zh-CN" altLang="en-US" b="1" dirty="0"/>
              <a:t>模块</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9" name="内容占位符 5"/>
          <p:cNvSpPr>
            <a:spLocks noGrp="1"/>
          </p:cNvSpPr>
          <p:nvPr>
            <p:ph idx="1"/>
          </p:nvPr>
        </p:nvSpPr>
        <p:spPr>
          <a:xfrm>
            <a:off x="1097280" y="1845733"/>
            <a:ext cx="5810296" cy="4367779"/>
          </a:xfrm>
        </p:spPr>
        <p:txBody>
          <a:bodyPr>
            <a:normAutofit fontScale="70000" lnSpcReduction="20000"/>
          </a:bodyPr>
          <a:lstStyle/>
          <a:p>
            <a:pPr marL="0" indent="0">
              <a:buNone/>
            </a:pPr>
            <a:r>
              <a:rPr lang="en-US" altLang="zh-CN" dirty="0" smtClean="0"/>
              <a:t>#</a:t>
            </a:r>
            <a:r>
              <a:rPr lang="zh-CN" altLang="en-US" dirty="0" smtClean="0"/>
              <a:t>插入多条记录</a:t>
            </a:r>
            <a:endParaRPr lang="en-US" altLang="zh-CN" dirty="0" smtClean="0"/>
          </a:p>
          <a:p>
            <a:pPr marL="0" indent="0">
              <a:buNone/>
            </a:pPr>
            <a:r>
              <a:rPr lang="en-US" altLang="zh-CN" dirty="0" err="1"/>
              <a:t>sql</a:t>
            </a:r>
            <a:r>
              <a:rPr lang="en-US" altLang="zh-CN" dirty="0"/>
              <a:t> = "insert into test1(name, age) values (%s, %s</a:t>
            </a:r>
            <a:r>
              <a:rPr lang="en-US" altLang="zh-CN" dirty="0" smtClean="0"/>
              <a:t>)“</a:t>
            </a:r>
          </a:p>
          <a:p>
            <a:pPr marL="0" indent="0">
              <a:buNone/>
            </a:pPr>
            <a:r>
              <a:rPr lang="nn-NO" altLang="zh-CN" dirty="0"/>
              <a:t>val = (("</a:t>
            </a:r>
            <a:r>
              <a:rPr lang="zh-CN" altLang="nn-NO" dirty="0"/>
              <a:t>李四</a:t>
            </a:r>
            <a:r>
              <a:rPr lang="nn-NO" altLang="zh-CN" dirty="0"/>
              <a:t>", 24), ("</a:t>
            </a:r>
            <a:r>
              <a:rPr lang="zh-CN" altLang="nn-NO" dirty="0"/>
              <a:t>王五</a:t>
            </a:r>
            <a:r>
              <a:rPr lang="nn-NO" altLang="zh-CN" dirty="0"/>
              <a:t>", 25), ("</a:t>
            </a:r>
            <a:r>
              <a:rPr lang="zh-CN" altLang="nn-NO" dirty="0" smtClean="0"/>
              <a:t>洪六</a:t>
            </a:r>
            <a:r>
              <a:rPr lang="nn-NO" altLang="zh-CN" dirty="0"/>
              <a:t>", 26</a:t>
            </a:r>
            <a:r>
              <a:rPr lang="nn-NO" altLang="zh-CN" dirty="0" smtClean="0"/>
              <a:t>))</a:t>
            </a:r>
          </a:p>
          <a:p>
            <a:pPr marL="0" indent="0">
              <a:buNone/>
            </a:pPr>
            <a:r>
              <a:rPr lang="en-US" altLang="zh-CN" dirty="0" err="1"/>
              <a:t>cursor.executemany</a:t>
            </a:r>
            <a:r>
              <a:rPr lang="en-US" altLang="zh-CN" dirty="0"/>
              <a:t>(</a:t>
            </a:r>
            <a:r>
              <a:rPr lang="en-US" altLang="zh-CN" dirty="0" err="1"/>
              <a:t>sql</a:t>
            </a:r>
            <a:r>
              <a:rPr lang="en-US" altLang="zh-CN" dirty="0"/>
              <a:t>, </a:t>
            </a:r>
            <a:r>
              <a:rPr lang="en-US" altLang="zh-CN" dirty="0" err="1"/>
              <a:t>val</a:t>
            </a:r>
            <a:r>
              <a:rPr lang="en-US" altLang="zh-CN" dirty="0" smtClean="0"/>
              <a:t>)</a:t>
            </a:r>
          </a:p>
          <a:p>
            <a:pPr marL="0" indent="0">
              <a:buNone/>
            </a:pPr>
            <a:r>
              <a:rPr lang="en-US" altLang="zh-CN" dirty="0" smtClean="0"/>
              <a:t>#</a:t>
            </a:r>
            <a:r>
              <a:rPr lang="zh-CN" altLang="en-US" dirty="0" smtClean="0"/>
              <a:t>查询数据</a:t>
            </a:r>
            <a:endParaRPr lang="en-US" altLang="zh-CN" dirty="0" smtClean="0"/>
          </a:p>
          <a:p>
            <a:pPr marL="0" indent="0">
              <a:buNone/>
            </a:pPr>
            <a:r>
              <a:rPr lang="en-US" altLang="zh-CN" dirty="0" err="1"/>
              <a:t>sql</a:t>
            </a:r>
            <a:r>
              <a:rPr lang="en-US" altLang="zh-CN" dirty="0"/>
              <a:t> = "select * from </a:t>
            </a:r>
            <a:r>
              <a:rPr lang="en-US" altLang="zh-CN" dirty="0" smtClean="0"/>
              <a:t>test1“</a:t>
            </a:r>
          </a:p>
          <a:p>
            <a:pPr marL="0" indent="0">
              <a:buNone/>
            </a:pPr>
            <a:r>
              <a:rPr lang="en-US" altLang="zh-CN" dirty="0" err="1"/>
              <a:t>alldata</a:t>
            </a:r>
            <a:r>
              <a:rPr lang="en-US" altLang="zh-CN" dirty="0"/>
              <a:t> = </a:t>
            </a:r>
            <a:r>
              <a:rPr lang="en-US" altLang="zh-CN" dirty="0" err="1"/>
              <a:t>cursor.fetchall</a:t>
            </a:r>
            <a:r>
              <a:rPr lang="en-US" altLang="zh-CN" dirty="0" smtClean="0"/>
              <a:t>()</a:t>
            </a:r>
          </a:p>
          <a:p>
            <a:pPr marL="0" indent="0">
              <a:buNone/>
            </a:pPr>
            <a:r>
              <a:rPr lang="en-US" altLang="zh-CN" dirty="0"/>
              <a:t>for </a:t>
            </a:r>
            <a:r>
              <a:rPr lang="en-US" altLang="zh-CN" dirty="0" err="1"/>
              <a:t>i</a:t>
            </a:r>
            <a:r>
              <a:rPr lang="en-US" altLang="zh-CN" dirty="0"/>
              <a:t> in  </a:t>
            </a:r>
            <a:r>
              <a:rPr lang="en-US" altLang="zh-CN" dirty="0" err="1"/>
              <a:t>cursor.fetchall</a:t>
            </a:r>
            <a:r>
              <a:rPr lang="en-US" altLang="zh-CN" dirty="0" smtClean="0"/>
              <a:t>():</a:t>
            </a:r>
          </a:p>
          <a:p>
            <a:pPr marL="0" indent="0">
              <a:buNone/>
            </a:pPr>
            <a:r>
              <a:rPr lang="en-US" altLang="zh-CN" dirty="0"/>
              <a:t> </a:t>
            </a:r>
            <a:r>
              <a:rPr lang="en-US" altLang="zh-CN" dirty="0" smtClean="0"/>
              <a:t>   print </a:t>
            </a:r>
            <a:r>
              <a:rPr lang="en-US" altLang="zh-CN" dirty="0" err="1" smtClean="0"/>
              <a:t>i</a:t>
            </a:r>
            <a:endParaRPr lang="en-US" altLang="zh-CN" dirty="0" smtClean="0"/>
          </a:p>
          <a:p>
            <a:pPr marL="0" indent="0">
              <a:buNone/>
            </a:pPr>
            <a:r>
              <a:rPr lang="en-US" altLang="zh-CN" dirty="0"/>
              <a:t>#</a:t>
            </a:r>
            <a:r>
              <a:rPr lang="zh-CN" altLang="en-US" dirty="0"/>
              <a:t>关闭游标</a:t>
            </a:r>
            <a:endParaRPr lang="en-US" altLang="zh-CN" dirty="0"/>
          </a:p>
          <a:p>
            <a:pPr marL="0" indent="0">
              <a:buNone/>
            </a:pPr>
            <a:r>
              <a:rPr lang="en-US" altLang="zh-CN" dirty="0" err="1"/>
              <a:t>cursor.close</a:t>
            </a:r>
            <a:r>
              <a:rPr lang="en-US" altLang="zh-CN" dirty="0"/>
              <a:t>()</a:t>
            </a:r>
          </a:p>
          <a:p>
            <a:pPr marL="0" indent="0">
              <a:buNone/>
            </a:pPr>
            <a:r>
              <a:rPr lang="en-US" altLang="zh-CN" dirty="0"/>
              <a:t>#</a:t>
            </a:r>
            <a:r>
              <a:rPr lang="zh-CN" altLang="en-US" dirty="0"/>
              <a:t>关闭连接</a:t>
            </a:r>
            <a:endParaRPr lang="en-US" altLang="zh-CN" dirty="0"/>
          </a:p>
          <a:p>
            <a:pPr marL="0" indent="0">
              <a:buNone/>
            </a:pPr>
            <a:r>
              <a:rPr lang="en-US" altLang="zh-CN" dirty="0" err="1"/>
              <a:t>conn.close</a:t>
            </a:r>
            <a:r>
              <a:rPr lang="en-US" altLang="zh-CN" dirty="0"/>
              <a:t>()</a:t>
            </a:r>
          </a:p>
          <a:p>
            <a:pPr marL="0" indent="0">
              <a:buNone/>
            </a:pPr>
            <a:endParaRPr lang="en-US" altLang="zh-CN" dirty="0" smtClean="0"/>
          </a:p>
        </p:txBody>
      </p:sp>
      <p:sp>
        <p:nvSpPr>
          <p:cNvPr id="11" name="文本框 10"/>
          <p:cNvSpPr txBox="1"/>
          <p:nvPr/>
        </p:nvSpPr>
        <p:spPr>
          <a:xfrm>
            <a:off x="4087257" y="3857414"/>
            <a:ext cx="7965195" cy="1754326"/>
          </a:xfrm>
          <a:prstGeom prst="rect">
            <a:avLst/>
          </a:prstGeom>
          <a:noFill/>
          <a:ln>
            <a:solidFill>
              <a:srgbClr val="0070C0"/>
            </a:solidFill>
          </a:ln>
        </p:spPr>
        <p:txBody>
          <a:bodyPr wrap="square" rtlCol="0">
            <a:spAutoFit/>
          </a:bodyPr>
          <a:lstStyle/>
          <a:p>
            <a:r>
              <a:rPr lang="en-US" altLang="zh-CN" b="1" dirty="0" smtClean="0"/>
              <a:t>●</a:t>
            </a:r>
            <a:r>
              <a:rPr lang="en-US" altLang="zh-CN" b="1" dirty="0" err="1" smtClean="0"/>
              <a:t>fetchone</a:t>
            </a:r>
            <a:r>
              <a:rPr lang="en-US" altLang="zh-CN" b="1" dirty="0"/>
              <a:t>():</a:t>
            </a:r>
            <a:r>
              <a:rPr lang="zh-CN" altLang="en-US" dirty="0"/>
              <a:t> 这种方法获取查询结果集的下一行。结果集是一个对象时，将返回一个游标对象用于查询表</a:t>
            </a:r>
            <a:r>
              <a:rPr lang="en-US" altLang="zh-CN" dirty="0"/>
              <a:t>.</a:t>
            </a:r>
          </a:p>
          <a:p>
            <a:r>
              <a:rPr lang="en-US" altLang="zh-CN" b="1" dirty="0" smtClean="0"/>
              <a:t>●</a:t>
            </a:r>
            <a:r>
              <a:rPr lang="en-US" altLang="zh-CN" b="1" dirty="0" err="1" smtClean="0"/>
              <a:t>fetchall</a:t>
            </a:r>
            <a:r>
              <a:rPr lang="en-US" altLang="zh-CN" b="1" dirty="0" smtClean="0"/>
              <a:t>():</a:t>
            </a:r>
            <a:r>
              <a:rPr lang="zh-CN" altLang="en-US" dirty="0"/>
              <a:t> 这种方法获取结果集的所有行。如果某些行已经从结果集中提取，</a:t>
            </a:r>
            <a:r>
              <a:rPr lang="en-US" altLang="zh-CN" dirty="0" err="1" smtClean="0"/>
              <a:t>fetchAll</a:t>
            </a:r>
            <a:r>
              <a:rPr lang="zh-CN" altLang="en-US" dirty="0" smtClean="0"/>
              <a:t>（）</a:t>
            </a:r>
            <a:r>
              <a:rPr lang="zh-CN" altLang="en-US" dirty="0"/>
              <a:t>方法检索结果集的其余行</a:t>
            </a:r>
            <a:r>
              <a:rPr lang="en-US" altLang="zh-CN" dirty="0"/>
              <a:t>.</a:t>
            </a:r>
          </a:p>
          <a:p>
            <a:r>
              <a:rPr lang="en-US" altLang="zh-CN" b="1" dirty="0" smtClean="0"/>
              <a:t>●</a:t>
            </a:r>
            <a:r>
              <a:rPr lang="en-US" altLang="zh-CN" b="1" dirty="0" err="1" smtClean="0"/>
              <a:t>rowcount</a:t>
            </a:r>
            <a:r>
              <a:rPr lang="en-US" altLang="zh-CN" b="1" dirty="0"/>
              <a:t>:</a:t>
            </a:r>
            <a:r>
              <a:rPr lang="zh-CN" altLang="en-US" dirty="0"/>
              <a:t> 这是一个只读属性，返回受影响的行数</a:t>
            </a:r>
            <a:r>
              <a:rPr lang="en-US" altLang="zh-CN" dirty="0"/>
              <a:t>execute</a:t>
            </a:r>
            <a:r>
              <a:rPr lang="zh-CN" altLang="en-US" dirty="0"/>
              <a:t>（）方法</a:t>
            </a:r>
            <a:r>
              <a:rPr lang="en-US" altLang="zh-CN" dirty="0"/>
              <a:t>.</a:t>
            </a:r>
          </a:p>
          <a:p>
            <a:endParaRPr lang="zh-CN" altLang="en-US" dirty="0"/>
          </a:p>
        </p:txBody>
      </p:sp>
    </p:spTree>
    <p:extLst>
      <p:ext uri="{BB962C8B-B14F-4D97-AF65-F5344CB8AC3E}">
        <p14:creationId xmlns:p14="http://schemas.microsoft.com/office/powerpoint/2010/main" val="947037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81</a:t>
            </a:fld>
            <a:endParaRPr lang="en-US" dirty="0"/>
          </a:p>
        </p:txBody>
      </p:sp>
      <p:sp>
        <p:nvSpPr>
          <p:cNvPr id="14" name="标题 1"/>
          <p:cNvSpPr>
            <a:spLocks noGrp="1"/>
          </p:cNvSpPr>
          <p:nvPr>
            <p:ph type="title"/>
          </p:nvPr>
        </p:nvSpPr>
        <p:spPr>
          <a:xfrm>
            <a:off x="1097280" y="286603"/>
            <a:ext cx="10058400" cy="1450757"/>
          </a:xfrm>
        </p:spPr>
        <p:txBody>
          <a:bodyPr/>
          <a:lstStyle/>
          <a:p>
            <a:r>
              <a:rPr lang="en-US" altLang="zh-CN" b="1" dirty="0" err="1"/>
              <a:t>MySQLdb</a:t>
            </a:r>
            <a:r>
              <a:rPr lang="en-US" altLang="zh-CN" b="1" dirty="0"/>
              <a:t> </a:t>
            </a:r>
            <a:r>
              <a:rPr lang="zh-CN" altLang="en-US" b="1" dirty="0"/>
              <a:t>模块</a:t>
            </a:r>
            <a:endParaRPr kumimoji="1" lang="zh-CN" altLang="en-US" b="1" dirty="0"/>
          </a:p>
        </p:txBody>
      </p:sp>
      <p:pic>
        <p:nvPicPr>
          <p:cNvPr id="16" name="图片 15"/>
          <p:cNvPicPr>
            <a:picLocks noChangeAspect="1"/>
          </p:cNvPicPr>
          <p:nvPr/>
        </p:nvPicPr>
        <p:blipFill>
          <a:blip r:embed="rId2"/>
          <a:stretch>
            <a:fillRect/>
          </a:stretch>
        </p:blipFill>
        <p:spPr>
          <a:xfrm>
            <a:off x="9854883" y="418845"/>
            <a:ext cx="1757440" cy="1186272"/>
          </a:xfrm>
          <a:prstGeom prst="rect">
            <a:avLst/>
          </a:prstGeom>
        </p:spPr>
      </p:pic>
      <p:sp>
        <p:nvSpPr>
          <p:cNvPr id="10" name="文本框 9"/>
          <p:cNvSpPr txBox="1"/>
          <p:nvPr/>
        </p:nvSpPr>
        <p:spPr>
          <a:xfrm>
            <a:off x="1097280" y="1845734"/>
            <a:ext cx="6867915" cy="3970318"/>
          </a:xfrm>
          <a:prstGeom prst="rect">
            <a:avLst/>
          </a:prstGeom>
          <a:noFill/>
        </p:spPr>
        <p:txBody>
          <a:bodyPr wrap="square" rtlCol="0">
            <a:spAutoFit/>
          </a:bodyPr>
          <a:lstStyle/>
          <a:p>
            <a:r>
              <a:rPr lang="zh-CN" altLang="en-US" dirty="0">
                <a:solidFill>
                  <a:srgbClr val="FF0000"/>
                </a:solidFill>
              </a:rPr>
              <a:t>操作流程总结</a:t>
            </a:r>
          </a:p>
          <a:p>
            <a:r>
              <a:rPr lang="zh-CN" altLang="en-US" dirty="0"/>
              <a:t>①</a:t>
            </a:r>
            <a:r>
              <a:rPr lang="en-US" altLang="zh-CN" dirty="0"/>
              <a:t>.</a:t>
            </a:r>
            <a:r>
              <a:rPr lang="zh-CN" altLang="en-US" dirty="0"/>
              <a:t>导入模块：</a:t>
            </a:r>
          </a:p>
          <a:p>
            <a:r>
              <a:rPr lang="zh-CN" altLang="en-US" dirty="0"/>
              <a:t>         </a:t>
            </a:r>
            <a:r>
              <a:rPr lang="en-US" altLang="zh-CN" dirty="0"/>
              <a:t>import </a:t>
            </a:r>
            <a:r>
              <a:rPr lang="en-US" altLang="zh-CN" dirty="0" err="1"/>
              <a:t>MySQLdb</a:t>
            </a:r>
            <a:endParaRPr lang="en-US" altLang="zh-CN" dirty="0"/>
          </a:p>
          <a:p>
            <a:endParaRPr lang="en-US" altLang="zh-CN" dirty="0"/>
          </a:p>
          <a:p>
            <a:r>
              <a:rPr lang="en-US" altLang="zh-CN" dirty="0"/>
              <a:t>②.</a:t>
            </a:r>
            <a:r>
              <a:rPr lang="zh-CN" altLang="en-US" dirty="0"/>
              <a:t>连接数据库：</a:t>
            </a:r>
          </a:p>
          <a:p>
            <a:r>
              <a:rPr lang="zh-CN" altLang="en-US" dirty="0"/>
              <a:t>         变量名</a:t>
            </a:r>
            <a:r>
              <a:rPr lang="en-US" altLang="zh-CN" dirty="0"/>
              <a:t>=</a:t>
            </a:r>
            <a:r>
              <a:rPr lang="en-US" altLang="zh-CN" dirty="0" err="1"/>
              <a:t>MySQLdb.connect</a:t>
            </a:r>
            <a:r>
              <a:rPr lang="en-US" altLang="zh-CN" dirty="0"/>
              <a:t>(user=’</a:t>
            </a:r>
            <a:r>
              <a:rPr lang="zh-CN" altLang="en-US" dirty="0"/>
              <a:t>用户’</a:t>
            </a:r>
            <a:r>
              <a:rPr lang="en-US" altLang="zh-CN" dirty="0"/>
              <a:t>,</a:t>
            </a:r>
            <a:r>
              <a:rPr lang="en-US" altLang="zh-CN" dirty="0" err="1"/>
              <a:t>passwd</a:t>
            </a:r>
            <a:r>
              <a:rPr lang="en-US" altLang="zh-CN" dirty="0"/>
              <a:t>=’</a:t>
            </a:r>
            <a:r>
              <a:rPr lang="zh-CN" altLang="en-US" dirty="0"/>
              <a:t>密码’</a:t>
            </a:r>
            <a:r>
              <a:rPr lang="en-US" altLang="zh-CN" dirty="0"/>
              <a:t>,host=’</a:t>
            </a:r>
            <a:r>
              <a:rPr lang="en-US" altLang="zh-CN" dirty="0" err="1"/>
              <a:t>ip</a:t>
            </a:r>
            <a:r>
              <a:rPr lang="en-US" altLang="zh-CN" dirty="0"/>
              <a:t>’,</a:t>
            </a:r>
            <a:r>
              <a:rPr lang="en-US" altLang="zh-CN" dirty="0" err="1"/>
              <a:t>db</a:t>
            </a:r>
            <a:r>
              <a:rPr lang="en-US" altLang="zh-CN" dirty="0"/>
              <a:t>=’</a:t>
            </a:r>
            <a:r>
              <a:rPr lang="zh-CN" altLang="en-US" dirty="0"/>
              <a:t>数据库’</a:t>
            </a:r>
            <a:r>
              <a:rPr lang="en-US" altLang="zh-CN" dirty="0"/>
              <a:t>,port=’</a:t>
            </a:r>
            <a:r>
              <a:rPr lang="zh-CN" altLang="en-US" dirty="0"/>
              <a:t>端口’</a:t>
            </a:r>
            <a:r>
              <a:rPr lang="en-US" altLang="zh-CN" dirty="0"/>
              <a:t>,charset=’</a:t>
            </a:r>
            <a:r>
              <a:rPr lang="zh-CN" altLang="en-US" dirty="0"/>
              <a:t>编码’</a:t>
            </a:r>
            <a:r>
              <a:rPr lang="en-US" altLang="zh-CN" dirty="0"/>
              <a:t>)</a:t>
            </a:r>
          </a:p>
          <a:p>
            <a:endParaRPr lang="en-US" altLang="zh-CN" dirty="0"/>
          </a:p>
          <a:p>
            <a:r>
              <a:rPr lang="en-US" altLang="zh-CN" dirty="0"/>
              <a:t>③.</a:t>
            </a:r>
            <a:r>
              <a:rPr lang="zh-CN" altLang="en-US" dirty="0"/>
              <a:t>创建游标：</a:t>
            </a:r>
          </a:p>
          <a:p>
            <a:r>
              <a:rPr lang="zh-CN" altLang="en-US" dirty="0"/>
              <a:t>         变量</a:t>
            </a:r>
            <a:r>
              <a:rPr lang="en-US" altLang="zh-CN" dirty="0"/>
              <a:t>A=</a:t>
            </a:r>
            <a:r>
              <a:rPr lang="zh-CN" altLang="en-US" dirty="0"/>
              <a:t>变量名</a:t>
            </a:r>
            <a:r>
              <a:rPr lang="en-US" altLang="zh-CN" dirty="0"/>
              <a:t>.cursor()</a:t>
            </a:r>
          </a:p>
          <a:p>
            <a:endParaRPr lang="en-US" altLang="zh-CN" dirty="0"/>
          </a:p>
          <a:p>
            <a:r>
              <a:rPr lang="en-US" altLang="zh-CN" dirty="0"/>
              <a:t>④.</a:t>
            </a:r>
            <a:r>
              <a:rPr lang="zh-CN" altLang="en-US" dirty="0"/>
              <a:t>选择数据库：</a:t>
            </a:r>
          </a:p>
          <a:p>
            <a:r>
              <a:rPr lang="zh-CN" altLang="en-US" dirty="0"/>
              <a:t>         变量名</a:t>
            </a:r>
            <a:r>
              <a:rPr lang="en-US" altLang="zh-CN" dirty="0"/>
              <a:t>.</a:t>
            </a:r>
            <a:r>
              <a:rPr lang="en-US" altLang="zh-CN" dirty="0" err="1"/>
              <a:t>select_db</a:t>
            </a:r>
            <a:r>
              <a:rPr lang="en-US" altLang="zh-CN" dirty="0"/>
              <a:t>(‘</a:t>
            </a:r>
            <a:r>
              <a:rPr lang="zh-CN" altLang="en-US" dirty="0"/>
              <a:t>库名’</a:t>
            </a:r>
            <a:r>
              <a:rPr lang="en-US" altLang="zh-CN" dirty="0"/>
              <a:t>)</a:t>
            </a:r>
          </a:p>
          <a:p>
            <a:endParaRPr lang="zh-CN" altLang="en-US" dirty="0"/>
          </a:p>
        </p:txBody>
      </p:sp>
      <p:sp>
        <p:nvSpPr>
          <p:cNvPr id="12" name="文本框 11"/>
          <p:cNvSpPr txBox="1"/>
          <p:nvPr/>
        </p:nvSpPr>
        <p:spPr>
          <a:xfrm>
            <a:off x="7502487" y="1845734"/>
            <a:ext cx="4847682" cy="2585323"/>
          </a:xfrm>
          <a:prstGeom prst="rect">
            <a:avLst/>
          </a:prstGeom>
          <a:noFill/>
        </p:spPr>
        <p:txBody>
          <a:bodyPr wrap="square" rtlCol="0">
            <a:spAutoFit/>
          </a:bodyPr>
          <a:lstStyle/>
          <a:p>
            <a:endParaRPr lang="en-US" altLang="zh-CN" dirty="0"/>
          </a:p>
          <a:p>
            <a:r>
              <a:rPr lang="en-US" altLang="zh-CN" dirty="0"/>
              <a:t>⑤.</a:t>
            </a:r>
            <a:r>
              <a:rPr lang="zh-CN" altLang="en-US" dirty="0"/>
              <a:t>执行</a:t>
            </a:r>
            <a:r>
              <a:rPr lang="en-US" altLang="zh-CN" dirty="0" err="1"/>
              <a:t>sql</a:t>
            </a:r>
            <a:r>
              <a:rPr lang="zh-CN" altLang="en-US" dirty="0"/>
              <a:t>，</a:t>
            </a:r>
            <a:r>
              <a:rPr lang="en-US" altLang="zh-CN" dirty="0"/>
              <a:t>[</a:t>
            </a:r>
            <a:r>
              <a:rPr lang="zh-CN" altLang="en-US" dirty="0"/>
              <a:t>一次仅能执行一条</a:t>
            </a:r>
            <a:r>
              <a:rPr lang="en-US" altLang="zh-CN" dirty="0"/>
              <a:t>]</a:t>
            </a:r>
            <a:r>
              <a:rPr lang="zh-CN" altLang="en-US" dirty="0" smtClean="0"/>
              <a:t>：</a:t>
            </a:r>
            <a:endParaRPr lang="zh-CN" altLang="en-US" dirty="0"/>
          </a:p>
          <a:p>
            <a:r>
              <a:rPr lang="zh-CN" altLang="en-US" dirty="0"/>
              <a:t>         变量</a:t>
            </a:r>
            <a:r>
              <a:rPr lang="en-US" altLang="zh-CN" dirty="0" err="1"/>
              <a:t>A.execute</a:t>
            </a:r>
            <a:r>
              <a:rPr lang="en-US" altLang="zh-CN" dirty="0"/>
              <a:t>(‘</a:t>
            </a:r>
            <a:r>
              <a:rPr lang="en-US" altLang="zh-CN" dirty="0" err="1"/>
              <a:t>sql</a:t>
            </a:r>
            <a:r>
              <a:rPr lang="en-US" altLang="zh-CN" dirty="0"/>
              <a:t>’,’</a:t>
            </a:r>
            <a:r>
              <a:rPr lang="zh-CN" altLang="en-US" dirty="0"/>
              <a:t>值’</a:t>
            </a:r>
            <a:r>
              <a:rPr lang="en-US" altLang="zh-CN" dirty="0"/>
              <a:t>)</a:t>
            </a:r>
          </a:p>
          <a:p>
            <a:endParaRPr lang="en-US" altLang="zh-CN" dirty="0"/>
          </a:p>
          <a:p>
            <a:r>
              <a:rPr lang="en-US" altLang="zh-CN" dirty="0"/>
              <a:t>⑥.</a:t>
            </a:r>
            <a:r>
              <a:rPr lang="zh-CN" altLang="en-US" dirty="0"/>
              <a:t>关闭游标</a:t>
            </a:r>
            <a:r>
              <a:rPr lang="zh-CN" altLang="en-US" dirty="0" smtClean="0"/>
              <a:t>：</a:t>
            </a:r>
            <a:endParaRPr lang="zh-CN" altLang="en-US" dirty="0"/>
          </a:p>
          <a:p>
            <a:r>
              <a:rPr lang="zh-CN" altLang="en-US" dirty="0"/>
              <a:t>         变量</a:t>
            </a:r>
            <a:r>
              <a:rPr lang="en-US" altLang="zh-CN" dirty="0" err="1"/>
              <a:t>A.close</a:t>
            </a:r>
            <a:r>
              <a:rPr lang="en-US" altLang="zh-CN" dirty="0"/>
              <a:t>()</a:t>
            </a:r>
          </a:p>
          <a:p>
            <a:endParaRPr lang="en-US" altLang="zh-CN" dirty="0"/>
          </a:p>
          <a:p>
            <a:r>
              <a:rPr lang="en-US" altLang="zh-CN" dirty="0"/>
              <a:t>⑦.</a:t>
            </a:r>
            <a:r>
              <a:rPr lang="zh-CN" altLang="en-US" dirty="0"/>
              <a:t>关闭连接</a:t>
            </a:r>
            <a:r>
              <a:rPr lang="zh-CN" altLang="en-US" dirty="0" smtClean="0"/>
              <a:t>：</a:t>
            </a:r>
            <a:endParaRPr lang="zh-CN" altLang="en-US" dirty="0"/>
          </a:p>
          <a:p>
            <a:r>
              <a:rPr lang="zh-CN" altLang="en-US" dirty="0"/>
              <a:t>         变量名</a:t>
            </a:r>
            <a:r>
              <a:rPr lang="en-US" altLang="zh-CN" dirty="0"/>
              <a:t>.close()</a:t>
            </a:r>
            <a:endParaRPr lang="zh-CN" altLang="en-US" dirty="0"/>
          </a:p>
        </p:txBody>
      </p:sp>
    </p:spTree>
    <p:extLst>
      <p:ext uri="{BB962C8B-B14F-4D97-AF65-F5344CB8AC3E}">
        <p14:creationId xmlns:p14="http://schemas.microsoft.com/office/powerpoint/2010/main" val="137308775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r>
              <a:rPr lang="en-US" altLang="zh-CN" smtClean="0"/>
              <a:t>《CMDB</a:t>
            </a:r>
            <a:r>
              <a:rPr lang="zh-CN" altLang="en-US" smtClean="0"/>
              <a:t>核心技术与自动化开发</a:t>
            </a:r>
            <a:r>
              <a:rPr lang="en-US" altLang="zh-CN" smtClean="0"/>
              <a:t>》</a:t>
            </a:r>
            <a:r>
              <a:rPr lang="zh-CN" altLang="en-US" smtClean="0"/>
              <a:t>中国移动深圳分公司培训</a:t>
            </a:r>
            <a:endParaRPr lang="en-US" dirty="0"/>
          </a:p>
        </p:txBody>
      </p:sp>
      <p:sp>
        <p:nvSpPr>
          <p:cNvPr id="5" name="幻灯片编号占位符 4"/>
          <p:cNvSpPr>
            <a:spLocks noGrp="1"/>
          </p:cNvSpPr>
          <p:nvPr>
            <p:ph type="sldNum" sz="quarter" idx="12"/>
          </p:nvPr>
        </p:nvSpPr>
        <p:spPr/>
        <p:txBody>
          <a:bodyPr/>
          <a:lstStyle/>
          <a:p>
            <a:fld id="{6113E31D-E2AB-40D1-8B51-AFA5AFEF393A}" type="slidenum">
              <a:rPr lang="en-US" smtClean="0"/>
              <a:t>9</a:t>
            </a:fld>
            <a:endParaRPr lang="en-US" dirty="0"/>
          </a:p>
        </p:txBody>
      </p:sp>
      <p:sp>
        <p:nvSpPr>
          <p:cNvPr id="14" name="标题 1"/>
          <p:cNvSpPr>
            <a:spLocks noGrp="1"/>
          </p:cNvSpPr>
          <p:nvPr>
            <p:ph type="title"/>
          </p:nvPr>
        </p:nvSpPr>
        <p:spPr>
          <a:xfrm>
            <a:off x="1097280" y="286603"/>
            <a:ext cx="10058400" cy="1450757"/>
          </a:xfrm>
        </p:spPr>
        <p:txBody>
          <a:bodyPr/>
          <a:lstStyle/>
          <a:p>
            <a:r>
              <a:rPr kumimoji="1" lang="en-US" altLang="zh-CN" b="1" dirty="0" smtClean="0"/>
              <a:t>Http</a:t>
            </a:r>
            <a:r>
              <a:rPr kumimoji="1" lang="zh-CN" altLang="en-US" b="1" dirty="0" smtClean="0"/>
              <a:t>通信基础</a:t>
            </a:r>
            <a:r>
              <a:rPr kumimoji="1" lang="en-US" altLang="zh-CN" b="1" dirty="0" smtClean="0"/>
              <a:t>—</a:t>
            </a:r>
            <a:r>
              <a:rPr kumimoji="1" lang="zh-CN" altLang="en-US" b="1" dirty="0" smtClean="0"/>
              <a:t>网络互联的本质</a:t>
            </a:r>
            <a:endParaRPr kumimoji="1" lang="zh-CN" altLang="en-US" b="1" dirty="0"/>
          </a:p>
        </p:txBody>
      </p:sp>
      <p:sp>
        <p:nvSpPr>
          <p:cNvPr id="15" name="内容占位符 2"/>
          <p:cNvSpPr>
            <a:spLocks noGrp="1"/>
          </p:cNvSpPr>
          <p:nvPr>
            <p:ph idx="1"/>
          </p:nvPr>
        </p:nvSpPr>
        <p:spPr>
          <a:xfrm>
            <a:off x="1097280" y="1845734"/>
            <a:ext cx="10058400" cy="4023360"/>
          </a:xfrm>
        </p:spPr>
        <p:txBody>
          <a:bodyPr/>
          <a:lstStyle/>
          <a:p>
            <a:endParaRPr kumimoji="1" lang="zh-CN" altLang="en-US" dirty="0"/>
          </a:p>
          <a:p>
            <a:endParaRPr kumimoji="1" lang="zh-CN" altLang="en-US" dirty="0"/>
          </a:p>
        </p:txBody>
      </p:sp>
      <p:pic>
        <p:nvPicPr>
          <p:cNvPr id="16" name="图片 15"/>
          <p:cNvPicPr>
            <a:picLocks noChangeAspect="1"/>
          </p:cNvPicPr>
          <p:nvPr/>
        </p:nvPicPr>
        <p:blipFill>
          <a:blip r:embed="rId3"/>
          <a:stretch>
            <a:fillRect/>
          </a:stretch>
        </p:blipFill>
        <p:spPr>
          <a:xfrm>
            <a:off x="9854883" y="418845"/>
            <a:ext cx="1757440" cy="1186272"/>
          </a:xfrm>
          <a:prstGeom prst="rect">
            <a:avLst/>
          </a:prstGeom>
        </p:spPr>
      </p:pic>
      <p:pic>
        <p:nvPicPr>
          <p:cNvPr id="8" name="图片 7"/>
          <p:cNvPicPr>
            <a:picLocks noChangeAspect="1"/>
          </p:cNvPicPr>
          <p:nvPr/>
        </p:nvPicPr>
        <p:blipFill>
          <a:blip r:embed="rId4"/>
          <a:stretch>
            <a:fillRect/>
          </a:stretch>
        </p:blipFill>
        <p:spPr>
          <a:xfrm>
            <a:off x="4786283" y="1845734"/>
            <a:ext cx="6426200" cy="4191000"/>
          </a:xfrm>
          <a:prstGeom prst="rect">
            <a:avLst/>
          </a:prstGeom>
        </p:spPr>
      </p:pic>
      <p:sp>
        <p:nvSpPr>
          <p:cNvPr id="6" name="文本框 5"/>
          <p:cNvSpPr txBox="1"/>
          <p:nvPr/>
        </p:nvSpPr>
        <p:spPr>
          <a:xfrm>
            <a:off x="1849267" y="2772501"/>
            <a:ext cx="728343" cy="2169825"/>
          </a:xfrm>
          <a:prstGeom prst="rect">
            <a:avLst/>
          </a:prstGeom>
          <a:noFill/>
          <a:ln w="50800">
            <a:solidFill>
              <a:schemeClr val="accent1"/>
            </a:solidFill>
          </a:ln>
        </p:spPr>
        <p:txBody>
          <a:bodyPr wrap="square" rtlCol="0">
            <a:spAutoFit/>
          </a:bodyPr>
          <a:lstStyle/>
          <a:p>
            <a:r>
              <a:rPr kumimoji="1" lang="en-US" altLang="zh-CN" sz="2700" dirty="0" smtClean="0"/>
              <a:t>OSI</a:t>
            </a:r>
            <a:endParaRPr kumimoji="1" lang="zh-CN" altLang="en-US" sz="2700" dirty="0" smtClean="0"/>
          </a:p>
          <a:p>
            <a:r>
              <a:rPr kumimoji="1" lang="zh-CN" altLang="en-US" sz="2700" dirty="0" smtClean="0"/>
              <a:t>七</a:t>
            </a:r>
          </a:p>
          <a:p>
            <a:r>
              <a:rPr kumimoji="1" lang="zh-CN" altLang="en-US" sz="2700" dirty="0" smtClean="0"/>
              <a:t>层</a:t>
            </a:r>
          </a:p>
          <a:p>
            <a:r>
              <a:rPr kumimoji="1" lang="zh-CN" altLang="en-US" sz="2700" dirty="0" smtClean="0"/>
              <a:t>模</a:t>
            </a:r>
          </a:p>
          <a:p>
            <a:r>
              <a:rPr kumimoji="1" lang="zh-CN" altLang="en-US" sz="2700" dirty="0" smtClean="0"/>
              <a:t>型</a:t>
            </a:r>
            <a:endParaRPr kumimoji="1" lang="zh-CN" altLang="en-US" sz="2700" dirty="0"/>
          </a:p>
        </p:txBody>
      </p:sp>
    </p:spTree>
    <p:extLst>
      <p:ext uri="{BB962C8B-B14F-4D97-AF65-F5344CB8AC3E}">
        <p14:creationId xmlns:p14="http://schemas.microsoft.com/office/powerpoint/2010/main" val="890036516"/>
      </p:ext>
    </p:extLst>
  </p:cSld>
  <p:clrMapOvr>
    <a:masterClrMapping/>
  </p:clrMapOvr>
  <p:timing>
    <p:tnLst>
      <p:par>
        <p:cTn id="1" dur="indefinite" restart="never" nodeType="tmRoot"/>
      </p:par>
    </p:tnLst>
  </p:timing>
</p:sld>
</file>

<file path=ppt/theme/theme1.xml><?xml version="1.0" encoding="utf-8"?>
<a:theme xmlns:a="http://schemas.openxmlformats.org/drawingml/2006/main" name="怀旧">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spDef>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回顾</Template>
  <TotalTime>8241</TotalTime>
  <Words>4469</Words>
  <Application>Microsoft Macintosh PowerPoint</Application>
  <PresentationFormat>宽屏</PresentationFormat>
  <Paragraphs>600</Paragraphs>
  <Slides>81</Slides>
  <Notes>13</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81</vt:i4>
      </vt:variant>
    </vt:vector>
  </HeadingPairs>
  <TitlesOfParts>
    <vt:vector size="87" baseType="lpstr">
      <vt:lpstr>Calibri</vt:lpstr>
      <vt:lpstr>Calibri Light</vt:lpstr>
      <vt:lpstr>Hiragino Sans GB W3</vt:lpstr>
      <vt:lpstr>verdana</vt:lpstr>
      <vt:lpstr>宋体</vt:lpstr>
      <vt:lpstr>怀旧</vt:lpstr>
      <vt:lpstr>CMDB系统核心技术 与自动化开发</vt:lpstr>
      <vt:lpstr>顾鲍尔</vt:lpstr>
      <vt:lpstr>Agenda （第一天）</vt:lpstr>
      <vt:lpstr>Agenda （第二天）</vt:lpstr>
      <vt:lpstr>课程的演示运行环境</vt:lpstr>
      <vt:lpstr>课前欢乐颂</vt:lpstr>
      <vt:lpstr>Http通信基础—网络互联的本质</vt:lpstr>
      <vt:lpstr>Http通信基础—网络互联的本质</vt:lpstr>
      <vt:lpstr>Http通信基础—网络互联的本质</vt:lpstr>
      <vt:lpstr>Http通信基础—网络互联的本质</vt:lpstr>
      <vt:lpstr>Http通信基础—网络互联的本质</vt:lpstr>
      <vt:lpstr>Http通信基础—网络互联的本质</vt:lpstr>
      <vt:lpstr>（第一天）</vt:lpstr>
      <vt:lpstr>Socket介绍</vt:lpstr>
      <vt:lpstr>PowerPoint 演示文稿</vt:lpstr>
      <vt:lpstr>Socket Type概念</vt:lpstr>
      <vt:lpstr>Socket编程</vt:lpstr>
      <vt:lpstr>Socket的方法</vt:lpstr>
      <vt:lpstr>Socket的方法</vt:lpstr>
      <vt:lpstr>Socket的方法</vt:lpstr>
      <vt:lpstr>Socket编程</vt:lpstr>
      <vt:lpstr>Socket编程</vt:lpstr>
      <vt:lpstr>Socket编程</vt:lpstr>
      <vt:lpstr>Socket编程－SocketServer框架</vt:lpstr>
      <vt:lpstr>Socket编程－SocketServer框架</vt:lpstr>
      <vt:lpstr>SocketServer框架－Server端</vt:lpstr>
      <vt:lpstr>SocketServer框架－Client端</vt:lpstr>
      <vt:lpstr>Socket异步通信的总结</vt:lpstr>
      <vt:lpstr>当今世界的Socket通信</vt:lpstr>
      <vt:lpstr>网络编程概念</vt:lpstr>
      <vt:lpstr>网络编程概念－同步与异步</vt:lpstr>
      <vt:lpstr>网络编程概念－同步与异步</vt:lpstr>
      <vt:lpstr>网络编程概念－阻塞与非阻塞</vt:lpstr>
      <vt:lpstr>网络编程概念－阻塞与非阻塞</vt:lpstr>
      <vt:lpstr>网络编程概念－总结</vt:lpstr>
      <vt:lpstr>Http通信机制总结</vt:lpstr>
      <vt:lpstr>PowerPoint 演示文稿</vt:lpstr>
      <vt:lpstr>CMDB主流架构介绍</vt:lpstr>
      <vt:lpstr>CMDB主流架构介绍</vt:lpstr>
      <vt:lpstr>UUID介绍</vt:lpstr>
      <vt:lpstr>PowerPoint 演示文稿</vt:lpstr>
      <vt:lpstr>Restful是什么</vt:lpstr>
      <vt:lpstr>Restful设计模式介绍</vt:lpstr>
      <vt:lpstr>CMDB系统额外需要关注的问题</vt:lpstr>
      <vt:lpstr>分布式客户端数据采集</vt:lpstr>
      <vt:lpstr>分布式客户端数据采集</vt:lpstr>
      <vt:lpstr>PowerPoint 演示文稿</vt:lpstr>
      <vt:lpstr>数据之美</vt:lpstr>
      <vt:lpstr>PowerPoint 演示文稿</vt:lpstr>
      <vt:lpstr>PowerPoint 演示文稿</vt:lpstr>
      <vt:lpstr>PowerPoint 演示文稿</vt:lpstr>
      <vt:lpstr>PowerPoint 演示文稿</vt:lpstr>
      <vt:lpstr>PowerPoint 演示文稿</vt:lpstr>
      <vt:lpstr>并发模型—进程和线程</vt:lpstr>
      <vt:lpstr>Python最难问题－GIL</vt:lpstr>
      <vt:lpstr>多进程和多线程的使用场景</vt:lpstr>
      <vt:lpstr>多进程Vs多线程的开发指南</vt:lpstr>
      <vt:lpstr>多线程编程－知识点</vt:lpstr>
      <vt:lpstr>多进程编程－知识点</vt:lpstr>
      <vt:lpstr>Tips</vt:lpstr>
      <vt:lpstr>目前主流的并发技术</vt:lpstr>
      <vt:lpstr>Python标准库</vt:lpstr>
      <vt:lpstr>Python常用标准库—OS模块</vt:lpstr>
      <vt:lpstr>Python常用标准库—OS模块</vt:lpstr>
      <vt:lpstr>Python常用标准库—OS.path模块</vt:lpstr>
      <vt:lpstr>Python常用标准库—shutil模块</vt:lpstr>
      <vt:lpstr>Python 标准库—subprocess</vt:lpstr>
      <vt:lpstr>Python 标准库—subprocess</vt:lpstr>
      <vt:lpstr>Python 标准库—subprocess</vt:lpstr>
      <vt:lpstr>Python 标准库—subprocess</vt:lpstr>
      <vt:lpstr>Python 标准库—platform</vt:lpstr>
      <vt:lpstr>Python 标准库—sys</vt:lpstr>
      <vt:lpstr>PowerPoint 演示文稿</vt:lpstr>
      <vt:lpstr>PowerPoint 演示文稿</vt:lpstr>
      <vt:lpstr>Python 网络库— Requests库</vt:lpstr>
      <vt:lpstr>利用Python与数据库进行交互</vt:lpstr>
      <vt:lpstr>MySQLdb 模块</vt:lpstr>
      <vt:lpstr>MySQLdb 模块</vt:lpstr>
      <vt:lpstr>MySQLdb 模块</vt:lpstr>
      <vt:lpstr>MySQLdb 模块</vt:lpstr>
      <vt:lpstr>MySQLdb 模块</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Web 运维自动化开发课程</dc:title>
  <dc:creator>tracee4273</dc:creator>
  <cp:lastModifiedBy>tracee4273</cp:lastModifiedBy>
  <cp:revision>100</cp:revision>
  <dcterms:created xsi:type="dcterms:W3CDTF">2015-09-16T12:41:33Z</dcterms:created>
  <dcterms:modified xsi:type="dcterms:W3CDTF">2015-10-04T07:46:36Z</dcterms:modified>
</cp:coreProperties>
</file>

<file path=docProps/thumbnail.jpeg>
</file>